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 id="2147483858" r:id="rId2"/>
    <p:sldMasterId id="2147483891" r:id="rId3"/>
  </p:sldMasterIdLst>
  <p:notesMasterIdLst>
    <p:notesMasterId r:id="rId61"/>
  </p:notesMasterIdLst>
  <p:handoutMasterIdLst>
    <p:handoutMasterId r:id="rId62"/>
  </p:handoutMasterIdLst>
  <p:sldIdLst>
    <p:sldId id="797" r:id="rId4"/>
    <p:sldId id="5448" r:id="rId5"/>
    <p:sldId id="5432" r:id="rId6"/>
    <p:sldId id="5526" r:id="rId7"/>
    <p:sldId id="5528" r:id="rId8"/>
    <p:sldId id="5524" r:id="rId9"/>
    <p:sldId id="5435" r:id="rId10"/>
    <p:sldId id="5442" r:id="rId11"/>
    <p:sldId id="5483" r:id="rId12"/>
    <p:sldId id="5484" r:id="rId13"/>
    <p:sldId id="5485" r:id="rId14"/>
    <p:sldId id="5487" r:id="rId15"/>
    <p:sldId id="5456" r:id="rId16"/>
    <p:sldId id="5439" r:id="rId17"/>
    <p:sldId id="5486" r:id="rId18"/>
    <p:sldId id="5488" r:id="rId19"/>
    <p:sldId id="5489" r:id="rId20"/>
    <p:sldId id="5490" r:id="rId21"/>
    <p:sldId id="5491" r:id="rId22"/>
    <p:sldId id="5492" r:id="rId23"/>
    <p:sldId id="5493" r:id="rId24"/>
    <p:sldId id="5494" r:id="rId25"/>
    <p:sldId id="5496" r:id="rId26"/>
    <p:sldId id="5440" r:id="rId27"/>
    <p:sldId id="5497" r:id="rId28"/>
    <p:sldId id="5498" r:id="rId29"/>
    <p:sldId id="5499" r:id="rId30"/>
    <p:sldId id="5500" r:id="rId31"/>
    <p:sldId id="5501" r:id="rId32"/>
    <p:sldId id="5502" r:id="rId33"/>
    <p:sldId id="5462" r:id="rId34"/>
    <p:sldId id="5441" r:id="rId35"/>
    <p:sldId id="5503" r:id="rId36"/>
    <p:sldId id="5504" r:id="rId37"/>
    <p:sldId id="5505" r:id="rId38"/>
    <p:sldId id="5506" r:id="rId39"/>
    <p:sldId id="5507" r:id="rId40"/>
    <p:sldId id="5525" r:id="rId41"/>
    <p:sldId id="5508" r:id="rId42"/>
    <p:sldId id="5509" r:id="rId43"/>
    <p:sldId id="5510" r:id="rId44"/>
    <p:sldId id="5511" r:id="rId45"/>
    <p:sldId id="5512" r:id="rId46"/>
    <p:sldId id="5513" r:id="rId47"/>
    <p:sldId id="5514" r:id="rId48"/>
    <p:sldId id="5515" r:id="rId49"/>
    <p:sldId id="5516" r:id="rId50"/>
    <p:sldId id="5517" r:id="rId51"/>
    <p:sldId id="5518" r:id="rId52"/>
    <p:sldId id="5519" r:id="rId53"/>
    <p:sldId id="5527" r:id="rId54"/>
    <p:sldId id="5520" r:id="rId55"/>
    <p:sldId id="5521" r:id="rId56"/>
    <p:sldId id="5522" r:id="rId57"/>
    <p:sldId id="5523" r:id="rId58"/>
    <p:sldId id="5477" r:id="rId59"/>
    <p:sldId id="5478" r:id="rId60"/>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92FFC7FB-2ECF-1948-B8EE-67F269D8CE79}">
          <p14:sldIdLst>
            <p14:sldId id="797"/>
            <p14:sldId id="5448"/>
            <p14:sldId id="5432"/>
            <p14:sldId id="5526"/>
            <p14:sldId id="5528"/>
            <p14:sldId id="5524"/>
            <p14:sldId id="5435"/>
            <p14:sldId id="5442"/>
            <p14:sldId id="5483"/>
            <p14:sldId id="5484"/>
            <p14:sldId id="5485"/>
            <p14:sldId id="5487"/>
            <p14:sldId id="5456"/>
            <p14:sldId id="5439"/>
            <p14:sldId id="5486"/>
            <p14:sldId id="5488"/>
            <p14:sldId id="5489"/>
            <p14:sldId id="5490"/>
            <p14:sldId id="5491"/>
            <p14:sldId id="5492"/>
            <p14:sldId id="5493"/>
            <p14:sldId id="5494"/>
            <p14:sldId id="5496"/>
            <p14:sldId id="5440"/>
            <p14:sldId id="5497"/>
            <p14:sldId id="5498"/>
            <p14:sldId id="5499"/>
            <p14:sldId id="5500"/>
            <p14:sldId id="5501"/>
            <p14:sldId id="5502"/>
            <p14:sldId id="5462"/>
            <p14:sldId id="5441"/>
            <p14:sldId id="5503"/>
            <p14:sldId id="5504"/>
            <p14:sldId id="5505"/>
            <p14:sldId id="5506"/>
            <p14:sldId id="5507"/>
            <p14:sldId id="5525"/>
            <p14:sldId id="5508"/>
            <p14:sldId id="5509"/>
            <p14:sldId id="5510"/>
            <p14:sldId id="5511"/>
            <p14:sldId id="5512"/>
            <p14:sldId id="5513"/>
            <p14:sldId id="5514"/>
            <p14:sldId id="5515"/>
            <p14:sldId id="5516"/>
            <p14:sldId id="5517"/>
            <p14:sldId id="5518"/>
            <p14:sldId id="5519"/>
            <p14:sldId id="5527"/>
            <p14:sldId id="5520"/>
            <p14:sldId id="5521"/>
            <p14:sldId id="5522"/>
            <p14:sldId id="5523"/>
            <p14:sldId id="5477"/>
            <p14:sldId id="54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A4A4A4"/>
    <a:srgbClr val="3C3C3C"/>
    <a:srgbClr val="0062FF"/>
    <a:srgbClr val="6EA6FF"/>
    <a:srgbClr val="0530AD"/>
    <a:srgbClr val="F1C922"/>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35"/>
    <p:restoredTop sz="96327"/>
  </p:normalViewPr>
  <p:slideViewPr>
    <p:cSldViewPr snapToGrid="0" snapToObjects="1">
      <p:cViewPr varScale="1">
        <p:scale>
          <a:sx n="109" d="100"/>
          <a:sy n="109" d="100"/>
        </p:scale>
        <p:origin x="448"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panose="020B0503050203000203" pitchFamily="34" charset="0"/>
                <a:ea typeface="IBM Plex Sans" charset="0"/>
                <a:cs typeface="IBM Plex Sans" charset="0"/>
              </a:rPr>
              <a:t>IBM IX / © IBM Corporation</a:t>
            </a:r>
            <a:endParaRPr lang="en-US" sz="600" dirty="0">
              <a:solidFill>
                <a:schemeClr val="bg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a:t>IBM IX / © IBM Corporation</a:t>
            </a:r>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498123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450"/>
          </a:xfrm>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6DAB5A89-E3DD-494D-AB3A-EC567792D5C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hasCustomPrompt="1"/>
          </p:nvPr>
        </p:nvSpPr>
        <p:spPr>
          <a:xfrm>
            <a:off x="9601200" y="2574923"/>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pic>
        <p:nvPicPr>
          <p:cNvPr id="7" name="Picture">
            <a:extLst>
              <a:ext uri="{FF2B5EF4-FFF2-40B4-BE49-F238E27FC236}">
                <a16:creationId xmlns:a16="http://schemas.microsoft.com/office/drawing/2014/main" id="{4BDE6F46-1997-344C-9537-265D493B14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9" name="Textfeld 8">
            <a:extLst>
              <a:ext uri="{FF2B5EF4-FFF2-40B4-BE49-F238E27FC236}">
                <a16:creationId xmlns:a16="http://schemas.microsoft.com/office/drawing/2014/main" id="{86344EDC-F757-7B45-89A0-636F36E562D8}"/>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48213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7" name="Content Placeholder"/>
          <p:cNvSpPr>
            <a:spLocks noGrp="1"/>
          </p:cNvSpPr>
          <p:nvPr>
            <p:ph sz="quarter" idx="13"/>
          </p:nvPr>
        </p:nvSpPr>
        <p:spPr>
          <a:xfrm>
            <a:off x="457200" y="2574926"/>
            <a:ext cx="8229600" cy="6435724"/>
          </a:xfrm>
        </p:spPr>
        <p:txBody>
          <a:bodyPr/>
          <a:lstStyle>
            <a:lvl1pPr>
              <a:defRPr sz="4800"/>
            </a:lvl1pPr>
          </a:lstStyle>
          <a:p>
            <a:pPr lvl="0"/>
            <a:r>
              <a:rPr lang="en-GB"/>
              <a:t>Click to edit Master text styles</a:t>
            </a:r>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2" name="Titel 1">
            <a:extLst>
              <a:ext uri="{FF2B5EF4-FFF2-40B4-BE49-F238E27FC236}">
                <a16:creationId xmlns:a16="http://schemas.microsoft.com/office/drawing/2014/main" id="{4745523F-C2EF-ED4D-9B7C-8FA717539821}"/>
              </a:ext>
            </a:extLst>
          </p:cNvPr>
          <p:cNvSpPr>
            <a:spLocks noGrp="1"/>
          </p:cNvSpPr>
          <p:nvPr>
            <p:ph type="title"/>
          </p:nvPr>
        </p:nvSpPr>
        <p:spPr>
          <a:xfrm>
            <a:off x="457200" y="457200"/>
            <a:ext cx="8229600" cy="1659600"/>
          </a:xfrm>
        </p:spPr>
        <p:txBody>
          <a:bodyPr/>
          <a:lstStyle/>
          <a:p>
            <a:r>
              <a:rPr lang="en-GB"/>
              <a:t>Click to edit Master title style</a:t>
            </a:r>
            <a:endParaRPr lang="de-DE"/>
          </a:p>
        </p:txBody>
      </p:sp>
    </p:spTree>
    <p:extLst>
      <p:ext uri="{BB962C8B-B14F-4D97-AF65-F5344CB8AC3E}">
        <p14:creationId xmlns:p14="http://schemas.microsoft.com/office/powerpoint/2010/main" val="253502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5029201"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4173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5"/>
            <a:ext cx="8229600" cy="6435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1"/>
            <a:ext cx="8229470" cy="855345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9601332"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4173066"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8169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5148265"/>
          </a:xfrm>
          <a:solidFill>
            <a:srgbClr val="3D3D3D"/>
          </a:solidFill>
        </p:spPr>
        <p:txBody>
          <a:bodyPr lIns="432000" tIns="457200" rIns="457200" bIns="457200"/>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5148000"/>
          </a:xfrm>
          <a:noFill/>
        </p:spPr>
        <p:txBody>
          <a:bodyPr lIns="457200" tIns="457200" rIns="457200" bIns="457200"/>
          <a:lstStyle>
            <a:lvl1pPr>
              <a:defRPr sz="9600"/>
            </a:lvl1pPr>
          </a:lstStyle>
          <a:p>
            <a:r>
              <a:rPr lang="en-GB"/>
              <a:t>Click to edit Master title style</a:t>
            </a:r>
            <a:endParaRPr lang="en-US" dirty="0"/>
          </a:p>
        </p:txBody>
      </p:sp>
      <p:sp>
        <p:nvSpPr>
          <p:cNvPr id="7" name="Content Placeholder 1"/>
          <p:cNvSpPr>
            <a:spLocks noGrp="1"/>
          </p:cNvSpPr>
          <p:nvPr>
            <p:ph sz="quarter" idx="20"/>
          </p:nvPr>
        </p:nvSpPr>
        <p:spPr>
          <a:xfrm>
            <a:off x="0" y="5147999"/>
            <a:ext cx="4572000" cy="5148000"/>
          </a:xfrm>
          <a:solidFill>
            <a:srgbClr val="3D3D3D"/>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4572002" y="5147999"/>
            <a:ext cx="4572000" cy="5148000"/>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9144000" y="5147999"/>
            <a:ext cx="4572000" cy="5148000"/>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13716000" y="5147999"/>
            <a:ext cx="4572000" cy="5148000"/>
          </a:xfrm>
          <a:solidFill>
            <a:srgbClr val="DCDCDC"/>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2574925"/>
          </a:xfrm>
          <a:solidFill>
            <a:schemeClr val="bg1"/>
          </a:solidFill>
        </p:spPr>
        <p:txBody>
          <a:bodyPr lIns="457200" tIns="457200" rIns="457200" bIns="4572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2574925"/>
            <a:ext cx="18288000" cy="7721600"/>
          </a:xfrm>
        </p:spPr>
        <p:txBody>
          <a:bodyPr lIns="457200" tIns="457200" rIns="457200" bIns="45720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000"/>
          </a:xfrm>
        </p:spPr>
        <p:txBody>
          <a:bodyPr lIns="457200" tIns="457200" rIns="457200" bIns="457200"/>
          <a:lstStyle/>
          <a:p>
            <a:r>
              <a:rPr lang="en-GB"/>
              <a:t>Click icon to add picture</a:t>
            </a:r>
            <a:endParaRPr lang="en-US" dirty="0"/>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5029200" y="2574926"/>
            <a:ext cx="12801465"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199" y="457200"/>
            <a:ext cx="8229601"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0" y="2574925"/>
            <a:ext cx="8229600" cy="6435724"/>
          </a:xfrm>
        </p:spPr>
        <p:txBody>
          <a:bodyPr/>
          <a:lstStyle>
            <a:lvl1pPr>
              <a:defRPr sz="48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5029200" y="457201"/>
            <a:ext cx="12801600" cy="8553450"/>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9601200" y="2574924"/>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GB"/>
              <a:t>Click to edit Master text styles</a:t>
            </a:r>
          </a:p>
        </p:txBody>
      </p:sp>
      <p:pic>
        <p:nvPicPr>
          <p:cNvPr id="7" name="Picture" descr="IBM 8-bar logo">
            <a:extLst>
              <a:ext uri="{FF2B5EF4-FFF2-40B4-BE49-F238E27FC236}">
                <a16:creationId xmlns:a16="http://schemas.microsoft.com/office/drawing/2014/main" id="{43E798DE-DA10-6742-B48B-9E27256C2C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9" name="Textfeld 8">
            <a:extLst>
              <a:ext uri="{FF2B5EF4-FFF2-40B4-BE49-F238E27FC236}">
                <a16:creationId xmlns:a16="http://schemas.microsoft.com/office/drawing/2014/main" id="{0D0195D1-B5D1-4242-8CB6-65AF58F0DA02}"/>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518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0300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7BE2D442-A223-D24E-BE09-A3D0806E087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8652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29492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5"/>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4"/>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4"/>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84464"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10345"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9144000" cy="5148000"/>
          </a:xfrm>
          <a:solidFill>
            <a:srgbClr val="0530A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0530A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C9DE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bg1"/>
          </a:solidFill>
        </p:spPr>
        <p:txBody>
          <a:bodyPr lIns="457200" tIns="457200" rIns="457200" bIns="4572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0" y="5148262"/>
            <a:ext cx="4572000"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0530A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0062F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6EA6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C9DE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4"/>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10834"/>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000"/>
            <a:ext cx="8229600" cy="6436800"/>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600"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000"/>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hasCustomPrompt="1"/>
          </p:nvPr>
        </p:nvSpPr>
        <p:spPr>
          <a:xfrm>
            <a:off x="9601200" y="2574000"/>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feld 4">
            <a:extLst>
              <a:ext uri="{FF2B5EF4-FFF2-40B4-BE49-F238E27FC236}">
                <a16:creationId xmlns:a16="http://schemas.microsoft.com/office/drawing/2014/main" id="{FD262886-420F-E14B-8E1E-84D49568A274}"/>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94504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Grafik 5">
            <a:extLst>
              <a:ext uri="{FF2B5EF4-FFF2-40B4-BE49-F238E27FC236}">
                <a16:creationId xmlns:a16="http://schemas.microsoft.com/office/drawing/2014/main" id="{50802BD6-5E2E-5B4A-BFB9-97178A4D9E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5" name="Textfeld 5">
            <a:extLst>
              <a:ext uri="{FF2B5EF4-FFF2-40B4-BE49-F238E27FC236}">
                <a16:creationId xmlns:a16="http://schemas.microsoft.com/office/drawing/2014/main" id="{81EF3A39-E6FA-BA4E-9831-8B82E25A29BD}"/>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13077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17373466" cy="8553451"/>
          </a:xfrm>
        </p:spPr>
        <p:txBody>
          <a:bodyPr/>
          <a:lstStyle>
            <a:lvl1pPr>
              <a:defRPr sz="19200" b="1" i="0">
                <a:latin typeface="IBM Plex Sans" panose="020B05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01682"/>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5"/>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332" y="457200"/>
            <a:ext cx="10972800" cy="855345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01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9144000" cy="5148000"/>
          </a:xfrm>
          <a:solidFill>
            <a:srgbClr val="3D3D3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3D3D3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DCDCDC"/>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tx1"/>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9601200" y="457200"/>
            <a:ext cx="8229600" cy="85536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5" y="5148262"/>
            <a:ext cx="4572006" cy="5148263"/>
          </a:xfrm>
          <a:solidFill>
            <a:schemeClr val="tx1"/>
          </a:solidFill>
        </p:spPr>
        <p:txBody>
          <a:bodyPr lIns="457200" tIns="457200" rIns="457200" bIns="457200"/>
          <a:lstStyle>
            <a:lvl1pPr>
              <a:buClrTx/>
              <a:defRPr>
                <a:solidFill>
                  <a:schemeClr val="bg1"/>
                </a:solidFill>
              </a:defRPr>
            </a:lvl1pPr>
            <a:lvl2pPr>
              <a:buClrTx/>
              <a:defRPr sz="2000">
                <a:solidFill>
                  <a:schemeClr val="bg1"/>
                </a:solidFill>
              </a:defRPr>
            </a:lvl2pPr>
            <a:lvl3pPr>
              <a:buClrTx/>
              <a:defRPr sz="2000">
                <a:solidFill>
                  <a:schemeClr val="bg1"/>
                </a:solidFill>
              </a:defRPr>
            </a:lvl3pPr>
            <a:lvl4pPr>
              <a:buClrTx/>
              <a:defRPr sz="2000">
                <a:solidFill>
                  <a:schemeClr val="bg1"/>
                </a:solidFill>
              </a:defRPr>
            </a:lvl4pPr>
            <a:lvl5pPr>
              <a:buClrTx/>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79457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925"/>
            <a:ext cx="8229600" cy="6435725"/>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75888"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466"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2.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theme" Target="../theme/theme3.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199" y="457200"/>
            <a:ext cx="8229600" cy="8553600"/>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61" name="Gruppieren 160">
            <a:extLst>
              <a:ext uri="{FF2B5EF4-FFF2-40B4-BE49-F238E27FC236}">
                <a16:creationId xmlns:a16="http://schemas.microsoft.com/office/drawing/2014/main" id="{E69C9B1D-3049-EE49-89DA-B31BF6156AB9}"/>
              </a:ext>
            </a:extLst>
          </p:cNvPr>
          <p:cNvGrpSpPr/>
          <p:nvPr userDrawn="1"/>
        </p:nvGrpSpPr>
        <p:grpSpPr>
          <a:xfrm>
            <a:off x="-216000" y="-216000"/>
            <a:ext cx="18720000" cy="10728000"/>
            <a:chOff x="-216000" y="-216000"/>
            <a:chExt cx="18720000" cy="10728000"/>
          </a:xfrm>
        </p:grpSpPr>
        <p:grpSp>
          <p:nvGrpSpPr>
            <p:cNvPr id="162" name="Gruppieren 161">
              <a:extLst>
                <a:ext uri="{FF2B5EF4-FFF2-40B4-BE49-F238E27FC236}">
                  <a16:creationId xmlns:a16="http://schemas.microsoft.com/office/drawing/2014/main" id="{F7FF7192-DFE1-2042-BEFD-5B520E87BC62}"/>
                </a:ext>
              </a:extLst>
            </p:cNvPr>
            <p:cNvGrpSpPr/>
            <p:nvPr/>
          </p:nvGrpSpPr>
          <p:grpSpPr>
            <a:xfrm>
              <a:off x="457200" y="-216000"/>
              <a:ext cx="17373600" cy="180000"/>
              <a:chOff x="457200" y="-216000"/>
              <a:chExt cx="17373600" cy="180000"/>
            </a:xfrm>
          </p:grpSpPr>
          <p:cxnSp>
            <p:nvCxnSpPr>
              <p:cNvPr id="197" name="Gerade Verbindung 196">
                <a:extLst>
                  <a:ext uri="{FF2B5EF4-FFF2-40B4-BE49-F238E27FC236}">
                    <a16:creationId xmlns:a16="http://schemas.microsoft.com/office/drawing/2014/main" id="{56C9C363-D1C1-964D-B02C-65536666F5C7}"/>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Gerade Verbindung 197">
                <a:extLst>
                  <a:ext uri="{FF2B5EF4-FFF2-40B4-BE49-F238E27FC236}">
                    <a16:creationId xmlns:a16="http://schemas.microsoft.com/office/drawing/2014/main" id="{2835C266-3324-8F4D-BD9D-D39297A149FF}"/>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Gerade Verbindung 198">
                <a:extLst>
                  <a:ext uri="{FF2B5EF4-FFF2-40B4-BE49-F238E27FC236}">
                    <a16:creationId xmlns:a16="http://schemas.microsoft.com/office/drawing/2014/main" id="{70BA5C77-4C4A-9447-920E-6B7EBB90FBCC}"/>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Gerade Verbindung 199">
                <a:extLst>
                  <a:ext uri="{FF2B5EF4-FFF2-40B4-BE49-F238E27FC236}">
                    <a16:creationId xmlns:a16="http://schemas.microsoft.com/office/drawing/2014/main" id="{6AF84F52-BE9F-6C40-B8D4-83A8DA17017F}"/>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Gerade Verbindung 200">
                <a:extLst>
                  <a:ext uri="{FF2B5EF4-FFF2-40B4-BE49-F238E27FC236}">
                    <a16:creationId xmlns:a16="http://schemas.microsoft.com/office/drawing/2014/main" id="{35544ABB-63F9-7C48-9038-A58F590CD608}"/>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2" name="Gerade Verbindung 201">
                <a:extLst>
                  <a:ext uri="{FF2B5EF4-FFF2-40B4-BE49-F238E27FC236}">
                    <a16:creationId xmlns:a16="http://schemas.microsoft.com/office/drawing/2014/main" id="{C086FA41-8A2B-7D4A-8EF6-1D109B2D286A}"/>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3" name="Gerade Verbindung 202">
                <a:extLst>
                  <a:ext uri="{FF2B5EF4-FFF2-40B4-BE49-F238E27FC236}">
                    <a16:creationId xmlns:a16="http://schemas.microsoft.com/office/drawing/2014/main" id="{97DF1FCB-5768-FC47-A629-821ABDD59F6D}"/>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Gerade Verbindung 203">
                <a:extLst>
                  <a:ext uri="{FF2B5EF4-FFF2-40B4-BE49-F238E27FC236}">
                    <a16:creationId xmlns:a16="http://schemas.microsoft.com/office/drawing/2014/main" id="{0A94AF60-2AA3-2940-914F-18D8742D9BCC}"/>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Gerade Verbindung 204">
                <a:extLst>
                  <a:ext uri="{FF2B5EF4-FFF2-40B4-BE49-F238E27FC236}">
                    <a16:creationId xmlns:a16="http://schemas.microsoft.com/office/drawing/2014/main" id="{298903D4-EA99-714D-99DA-D6E1DB78950A}"/>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Gerade Verbindung 205">
                <a:extLst>
                  <a:ext uri="{FF2B5EF4-FFF2-40B4-BE49-F238E27FC236}">
                    <a16:creationId xmlns:a16="http://schemas.microsoft.com/office/drawing/2014/main" id="{2E55EB3F-9E08-C249-96A5-E7FB121FB5FD}"/>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Gerade Verbindung 206">
                <a:extLst>
                  <a:ext uri="{FF2B5EF4-FFF2-40B4-BE49-F238E27FC236}">
                    <a16:creationId xmlns:a16="http://schemas.microsoft.com/office/drawing/2014/main" id="{21EBF728-28BD-F64B-BCE3-A37C34AFF9DA}"/>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3" name="Gruppieren 162">
              <a:extLst>
                <a:ext uri="{FF2B5EF4-FFF2-40B4-BE49-F238E27FC236}">
                  <a16:creationId xmlns:a16="http://schemas.microsoft.com/office/drawing/2014/main" id="{D48FA44F-26EE-AF4E-B0B7-A8994D562634}"/>
                </a:ext>
              </a:extLst>
            </p:cNvPr>
            <p:cNvGrpSpPr/>
            <p:nvPr/>
          </p:nvGrpSpPr>
          <p:grpSpPr>
            <a:xfrm>
              <a:off x="457200" y="10332000"/>
              <a:ext cx="17373600" cy="180000"/>
              <a:chOff x="457200" y="10332000"/>
              <a:chExt cx="17373600" cy="180000"/>
            </a:xfrm>
          </p:grpSpPr>
          <p:cxnSp>
            <p:nvCxnSpPr>
              <p:cNvPr id="186" name="Gerade Verbindung 185">
                <a:extLst>
                  <a:ext uri="{FF2B5EF4-FFF2-40B4-BE49-F238E27FC236}">
                    <a16:creationId xmlns:a16="http://schemas.microsoft.com/office/drawing/2014/main" id="{CF20FC1D-F075-DD45-81EA-CBA5AF4FD801}"/>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350A805C-EEB6-4B42-9F5B-9564BEF2211B}"/>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403B7574-A8E1-AD41-B2AE-682BEFD1C7EA}"/>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32912078-E3FD-2641-AE48-B34F72AEE84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Gerade Verbindung 189">
                <a:extLst>
                  <a:ext uri="{FF2B5EF4-FFF2-40B4-BE49-F238E27FC236}">
                    <a16:creationId xmlns:a16="http://schemas.microsoft.com/office/drawing/2014/main" id="{61F1C3DC-E316-4242-B0A5-008EC30FA81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Gerade Verbindung 190">
                <a:extLst>
                  <a:ext uri="{FF2B5EF4-FFF2-40B4-BE49-F238E27FC236}">
                    <a16:creationId xmlns:a16="http://schemas.microsoft.com/office/drawing/2014/main" id="{D77AADB2-5DBF-8D40-B2E4-64EB70B71F3D}"/>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Gerade Verbindung 191">
                <a:extLst>
                  <a:ext uri="{FF2B5EF4-FFF2-40B4-BE49-F238E27FC236}">
                    <a16:creationId xmlns:a16="http://schemas.microsoft.com/office/drawing/2014/main" id="{10845032-38A7-7442-AE98-832C9BC26DE5}"/>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Gerade Verbindung 192">
                <a:extLst>
                  <a:ext uri="{FF2B5EF4-FFF2-40B4-BE49-F238E27FC236}">
                    <a16:creationId xmlns:a16="http://schemas.microsoft.com/office/drawing/2014/main" id="{2A48D775-F641-E549-A2E3-C1D701A43E51}"/>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Gerade Verbindung 193">
                <a:extLst>
                  <a:ext uri="{FF2B5EF4-FFF2-40B4-BE49-F238E27FC236}">
                    <a16:creationId xmlns:a16="http://schemas.microsoft.com/office/drawing/2014/main" id="{6816C353-3220-2E4D-8BA4-2419C0CAD0B5}"/>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Gerade Verbindung 194">
                <a:extLst>
                  <a:ext uri="{FF2B5EF4-FFF2-40B4-BE49-F238E27FC236}">
                    <a16:creationId xmlns:a16="http://schemas.microsoft.com/office/drawing/2014/main" id="{BAE581DA-1441-1241-ACC1-46FB7AE21897}"/>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Gerade Verbindung 195">
                <a:extLst>
                  <a:ext uri="{FF2B5EF4-FFF2-40B4-BE49-F238E27FC236}">
                    <a16:creationId xmlns:a16="http://schemas.microsoft.com/office/drawing/2014/main" id="{04E4DA1C-E23B-4E4B-8E1C-D4E2956A066E}"/>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4" name="Gruppieren 163">
              <a:extLst>
                <a:ext uri="{FF2B5EF4-FFF2-40B4-BE49-F238E27FC236}">
                  <a16:creationId xmlns:a16="http://schemas.microsoft.com/office/drawing/2014/main" id="{41E4FB51-7F9A-9144-ABB6-607A45B54710}"/>
                </a:ext>
              </a:extLst>
            </p:cNvPr>
            <p:cNvGrpSpPr/>
            <p:nvPr/>
          </p:nvGrpSpPr>
          <p:grpSpPr>
            <a:xfrm>
              <a:off x="-216000" y="457200"/>
              <a:ext cx="180000" cy="9381600"/>
              <a:chOff x="-216000" y="457200"/>
              <a:chExt cx="180000" cy="9381600"/>
            </a:xfrm>
          </p:grpSpPr>
          <p:cxnSp>
            <p:nvCxnSpPr>
              <p:cNvPr id="176" name="Horizontal Straight Connector 16">
                <a:extLst>
                  <a:ext uri="{FF2B5EF4-FFF2-40B4-BE49-F238E27FC236}">
                    <a16:creationId xmlns:a16="http://schemas.microsoft.com/office/drawing/2014/main" id="{82D30B17-B4C0-4A43-AC02-F6CDABFE4C28}"/>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Horizontal Straight Connector 10">
                <a:extLst>
                  <a:ext uri="{FF2B5EF4-FFF2-40B4-BE49-F238E27FC236}">
                    <a16:creationId xmlns:a16="http://schemas.microsoft.com/office/drawing/2014/main" id="{D8987D8A-81B7-D043-BA90-E29C185B6E7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Horizontal Straight Connector 10">
                <a:extLst>
                  <a:ext uri="{FF2B5EF4-FFF2-40B4-BE49-F238E27FC236}">
                    <a16:creationId xmlns:a16="http://schemas.microsoft.com/office/drawing/2014/main" id="{A3635EFE-A9D7-6947-A267-86A0F0C8F225}"/>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9" name="Horizontal Straight Connector 11">
                <a:extLst>
                  <a:ext uri="{FF2B5EF4-FFF2-40B4-BE49-F238E27FC236}">
                    <a16:creationId xmlns:a16="http://schemas.microsoft.com/office/drawing/2014/main" id="{DD175976-A17E-F44F-B22F-569C734129D7}"/>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Horizontal Straight Connector 12">
                <a:extLst>
                  <a:ext uri="{FF2B5EF4-FFF2-40B4-BE49-F238E27FC236}">
                    <a16:creationId xmlns:a16="http://schemas.microsoft.com/office/drawing/2014/main" id="{896BC000-AA99-014F-8EDF-29AFB3D4ECB1}"/>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Horizontal Straight Connector 16">
                <a:extLst>
                  <a:ext uri="{FF2B5EF4-FFF2-40B4-BE49-F238E27FC236}">
                    <a16:creationId xmlns:a16="http://schemas.microsoft.com/office/drawing/2014/main" id="{65CEE3DE-6C25-554F-8F68-D3C96FF87A6D}"/>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2" name="Horizontal Straight Connector 16">
                <a:extLst>
                  <a:ext uri="{FF2B5EF4-FFF2-40B4-BE49-F238E27FC236}">
                    <a16:creationId xmlns:a16="http://schemas.microsoft.com/office/drawing/2014/main" id="{B6251BD3-7C76-6B4F-8005-6834423E3467}"/>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3" name="Horizontal Straight Connector 15">
                <a:extLst>
                  <a:ext uri="{FF2B5EF4-FFF2-40B4-BE49-F238E27FC236}">
                    <a16:creationId xmlns:a16="http://schemas.microsoft.com/office/drawing/2014/main" id="{BEE2325B-AB22-D54B-B25B-B16620C4C740}"/>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Horizontal Straight Connector 14">
                <a:extLst>
                  <a:ext uri="{FF2B5EF4-FFF2-40B4-BE49-F238E27FC236}">
                    <a16:creationId xmlns:a16="http://schemas.microsoft.com/office/drawing/2014/main" id="{28B7F9A1-A7BA-D44B-9941-62D1DDA549F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Horizontal Straight Connector 13">
                <a:extLst>
                  <a:ext uri="{FF2B5EF4-FFF2-40B4-BE49-F238E27FC236}">
                    <a16:creationId xmlns:a16="http://schemas.microsoft.com/office/drawing/2014/main" id="{BE9DFF17-D3BF-614E-956C-9FB012D79D6E}"/>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5" name="Gruppieren 164">
              <a:extLst>
                <a:ext uri="{FF2B5EF4-FFF2-40B4-BE49-F238E27FC236}">
                  <a16:creationId xmlns:a16="http://schemas.microsoft.com/office/drawing/2014/main" id="{7D1ABDC6-9E04-6544-AC18-093AF4617A00}"/>
                </a:ext>
              </a:extLst>
            </p:cNvPr>
            <p:cNvGrpSpPr/>
            <p:nvPr/>
          </p:nvGrpSpPr>
          <p:grpSpPr>
            <a:xfrm>
              <a:off x="18324000" y="457200"/>
              <a:ext cx="180000" cy="9381600"/>
              <a:chOff x="-216000" y="457200"/>
              <a:chExt cx="180000" cy="9381600"/>
            </a:xfrm>
          </p:grpSpPr>
          <p:cxnSp>
            <p:nvCxnSpPr>
              <p:cNvPr id="166" name="Horizontal Straight Connector 16">
                <a:extLst>
                  <a:ext uri="{FF2B5EF4-FFF2-40B4-BE49-F238E27FC236}">
                    <a16:creationId xmlns:a16="http://schemas.microsoft.com/office/drawing/2014/main" id="{3C047F08-356F-FA47-B543-4159582CE1F1}"/>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0">
                <a:extLst>
                  <a:ext uri="{FF2B5EF4-FFF2-40B4-BE49-F238E27FC236}">
                    <a16:creationId xmlns:a16="http://schemas.microsoft.com/office/drawing/2014/main" id="{A33A519B-AA1E-D546-8212-2BD2D928770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Horizontal Straight Connector 10">
                <a:extLst>
                  <a:ext uri="{FF2B5EF4-FFF2-40B4-BE49-F238E27FC236}">
                    <a16:creationId xmlns:a16="http://schemas.microsoft.com/office/drawing/2014/main" id="{B685B623-828F-554F-A9B4-E6619B5ECCEE}"/>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Horizontal Straight Connector 11">
                <a:extLst>
                  <a:ext uri="{FF2B5EF4-FFF2-40B4-BE49-F238E27FC236}">
                    <a16:creationId xmlns:a16="http://schemas.microsoft.com/office/drawing/2014/main" id="{AC99F952-FEE2-4C48-A476-2957C18483A3}"/>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Horizontal Straight Connector 12">
                <a:extLst>
                  <a:ext uri="{FF2B5EF4-FFF2-40B4-BE49-F238E27FC236}">
                    <a16:creationId xmlns:a16="http://schemas.microsoft.com/office/drawing/2014/main" id="{54A91BCD-A98C-BF40-B72F-7B609797B565}"/>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Horizontal Straight Connector 16">
                <a:extLst>
                  <a:ext uri="{FF2B5EF4-FFF2-40B4-BE49-F238E27FC236}">
                    <a16:creationId xmlns:a16="http://schemas.microsoft.com/office/drawing/2014/main" id="{62F8AC7E-E894-0C41-9CC8-3A23D2003504}"/>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Horizontal Straight Connector 16">
                <a:extLst>
                  <a:ext uri="{FF2B5EF4-FFF2-40B4-BE49-F238E27FC236}">
                    <a16:creationId xmlns:a16="http://schemas.microsoft.com/office/drawing/2014/main" id="{8AAA49D7-897D-2140-BF37-E9BEC90C781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Horizontal Straight Connector 15">
                <a:extLst>
                  <a:ext uri="{FF2B5EF4-FFF2-40B4-BE49-F238E27FC236}">
                    <a16:creationId xmlns:a16="http://schemas.microsoft.com/office/drawing/2014/main" id="{25ECE4B6-E66E-AE47-83E7-3B7D0CEBF758}"/>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Horizontal Straight Connector 14">
                <a:extLst>
                  <a:ext uri="{FF2B5EF4-FFF2-40B4-BE49-F238E27FC236}">
                    <a16:creationId xmlns:a16="http://schemas.microsoft.com/office/drawing/2014/main" id="{76792988-1B8B-774A-A4E9-19F3D945F632}"/>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Horizontal Straight Connector 13">
                <a:extLst>
                  <a:ext uri="{FF2B5EF4-FFF2-40B4-BE49-F238E27FC236}">
                    <a16:creationId xmlns:a16="http://schemas.microsoft.com/office/drawing/2014/main" id="{066DA73D-254B-884E-96A9-97A20D78AFCB}"/>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96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2" r:id="rId18"/>
    <p:sldLayoutId id="2147483843" r:id="rId19"/>
    <p:sldLayoutId id="214748395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963" r:id="rId34"/>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a:t>
            </a:r>
            <a:r>
              <a:rPr lang="en-US" dirty="0" err="1"/>
              <a:t>iX</a:t>
            </a:r>
            <a:r>
              <a:rPr lang="en-US" dirty="0"/>
              <a:t> / ©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B8049A-E608-E94B-93AC-AB1D220ABF6E}"/>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3C6CF6D5-2143-6447-9054-421CEA612AE4}"/>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EFD8502F-5C06-434C-AB9E-0F009E0D60E3}"/>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25415D30-1554-7D46-A0EE-F719346FEE23}"/>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A169A71F-A667-0548-850A-4608703A44FA}"/>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10CD7531-ACFF-2B46-9AA7-E0A3DEA9B209}"/>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29CCCD32-C255-BD4F-93A2-3E66A0B211CC}"/>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4F11143-4697-0048-BCA0-EBD047BBFD9D}"/>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D4C1CBF1-1BEE-C248-87C8-15DB6248E7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4E19612D-5504-E549-B2F9-FEEB88D24213}"/>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2651F952-C4C9-2A43-A5BD-4F38B40FDDD2}"/>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A4FCBA5F-B658-1F4B-A734-D8467748C60F}"/>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BC022268-CE84-9541-A9A9-D967A13A73A3}"/>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F3C9FEAF-3835-B144-B7A8-4A9E262398CB}"/>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71DC7346-805E-DA49-B2E1-52260842B904}"/>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63500B1-77AC-E148-99C5-4813D4592A84}"/>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E446BC97-03FC-E242-9405-79A4CD2604EB}"/>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B01DB382-3D6A-5E4F-A41F-FB6F93F177B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73053A4B-E325-9048-A617-895808B6D88E}"/>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4BEEC180-9533-5A4B-AC71-69C8E45D80DE}"/>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9720C15B-D678-424D-B5A3-45CEAB910784}"/>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CB9E0F6E-82E5-A844-8B2C-6EC8220A95FB}"/>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EA8751EF-B742-7A46-BA02-320FA0BBA34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AC8E80B5-1259-F042-8710-C92A6F92824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68CF6EA1-83B5-B246-8620-85D45E36E20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5A042133-23D0-7644-ADF9-A6B6809AA7BC}"/>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C1A47C87-59B4-5F46-8B23-8A64BFF41CE4}"/>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EB7594F9-4879-814D-BB09-7FBA7D208D5E}"/>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3BCC709E-D0D3-5D4E-8CA0-FDAFBB560E84}"/>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822D2E19-41EC-E244-AC99-32DE4A2FE308}"/>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AE866CF1-1E1D-C747-89C4-60EB9D6C3E10}"/>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4E35CFF8-9755-104E-B42E-FF4BD07A36B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8214F468-F981-A148-B880-E43BDA8615BD}"/>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2DF11FF3-B0A8-8348-895D-3D905BEC3626}"/>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16715DB6-41E2-3A46-8299-DAE52BF2B2D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D1CC8D57-B2E6-124C-AF33-A5C15F7821B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2FC6043A-9191-E844-9084-A670E53961A9}"/>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D3C16E6C-972B-D442-9711-4546075DCFD9}"/>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4C5547D0-06E9-E64A-86A2-DBC0B0ABC8AC}"/>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CB23057D-BC48-D944-83D8-FCFDD5FC57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EFCCC9D9-3F96-CE45-9E13-71BF2E9EF812}"/>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3231C9A4-B97D-F741-BE84-CF2158C8426C}"/>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51887282-22CA-4E41-8EAD-C81B8AE146A6}"/>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EA1DADFB-197A-514B-B39E-172C3D9C39B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7D6FB0D4-67E1-1B49-883B-8482AAF10419}"/>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13279F86-06FF-1344-8584-236692C711F1}"/>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69085AA8-F44E-9749-942D-7D9482ECC7C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6"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958"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tx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9321BC-E9DC-C34F-BF8F-1E8BFF116328}"/>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D0121504-6A32-A049-B7A0-C7490D97BD3B}"/>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3A3017CD-78E1-234E-9AC3-6A4F8F77E1C9}"/>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37EF54C6-FD3D-9C48-8BCE-77EA1F01D517}"/>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12A08FBE-F0A6-8945-94E0-607597F14FD4}"/>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B0AA6DC3-BDFC-4647-B5CD-082DF594E431}"/>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CD0E393E-E0EC-F445-832A-14980A60B555}"/>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920113C-AB8C-494F-A2AD-B1F164EB2A15}"/>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F3E9502F-F673-CF45-8AD4-6C720D74A3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E5DA5203-6DFE-284E-A0A5-C21A2AD960E6}"/>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6479BD40-0D1F-334D-957C-19B463969527}"/>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2E7509A6-5555-AA44-9A69-D3A2A5F61F26}"/>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F618F4A4-4BCF-9949-81FF-19CD9F899520}"/>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D057CDBE-9D39-A24B-9164-0DE1A9C384F8}"/>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5C07EB55-D13F-B342-81FA-31E0619C548F}"/>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B6E0DCE-C34A-3044-BDBC-F662877585B9}"/>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23333A40-4478-F84C-BCF6-168781472096}"/>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3379B017-54E2-194C-B47E-C794A37559E7}"/>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10675F51-A5D8-844A-9D34-66E00220FA6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0C421212-92FA-7644-B0BF-96347905A509}"/>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F4810A0F-9755-194C-ACEF-795FD5146C48}"/>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46E891B3-70D9-5F42-81FF-CAA62E77EB8E}"/>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468371D4-D7A7-6E4B-9F26-DEEBF0DEF4E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D67C5B8F-3F9B-DF46-B877-E4C4EC8E496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70D3E3D5-1E41-C944-B8E3-5598A4449E4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43DB818D-26AB-184C-B149-BCE0E41EF004}"/>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A41A793E-D36C-764A-BBD0-DF398B37EFD0}"/>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C20071E6-48A6-9841-AB9B-E21CE9271A1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4DE2B850-DA24-FD46-8459-02319F75FBE9}"/>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D7AA2E0D-69E3-B64C-A6F0-CCEF35411F59}"/>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FB4A337C-8D19-6D47-BCDA-164C3B4A673F}"/>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8B6BD3B0-B69E-464C-9DC4-DBFFE97055E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909E4CE2-974B-9546-8AF4-39A464E2717A}"/>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34D1B956-003A-514E-8972-134A91E0EB32}"/>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8A58D9B1-CDE2-8446-8E24-F56788D2E74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556A3482-CCDE-AB4A-A926-E5F1CE0251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65C6F1CA-9129-7447-A941-67866E445453}"/>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CDAAC474-A3F8-614E-BA13-75BFDF8BB82B}"/>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22235FA3-44E1-D84B-92C1-31A0A0FD6AB0}"/>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AA11E800-2B08-EA42-BFD4-E340CB045B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3672B677-363F-6043-A511-40BA6CD1EA7F}"/>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B5A59E67-5E65-DF4A-BD18-0785E42C129A}"/>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9D42AD1E-8E11-FB44-9DEA-DD9D7B23F0EB}"/>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9FCEB0D0-606B-F44A-A4A8-8716F64D081E}"/>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B96D8A35-D3DF-024C-9819-2C27F05A1197}"/>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02D7FD82-041D-2F4E-8626-3E248891DFC3}"/>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08680A50-F7B9-7845-B25E-958DF21D76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67"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60" r:id="rId27"/>
    <p:sldLayoutId id="2147483917" r:id="rId28"/>
    <p:sldLayoutId id="2147483918" r:id="rId29"/>
    <p:sldLayoutId id="2147483919" r:id="rId30"/>
    <p:sldLayoutId id="2147483920" r:id="rId31"/>
    <p:sldLayoutId id="2147483921" r:id="rId32"/>
    <p:sldLayoutId id="2147483922" r:id="rId33"/>
    <p:sldLayoutId id="2147483923" r:id="rId34"/>
  </p:sldLayoutIdLst>
  <p:hf hdr="0" dt="0"/>
  <p:txStyles>
    <p:titleStyle>
      <a:lvl1pPr algn="l" rtl="0" eaLnBrk="1" fontAlgn="base" hangingPunct="1">
        <a:lnSpc>
          <a:spcPct val="90000"/>
        </a:lnSpc>
        <a:spcBef>
          <a:spcPct val="0"/>
        </a:spcBef>
        <a:spcAft>
          <a:spcPct val="0"/>
        </a:spcAft>
        <a:defRPr sz="48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69.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xml"/><Relationship Id="rId1" Type="http://schemas.openxmlformats.org/officeDocument/2006/relationships/slideLayout" Target="../slideLayouts/slideLayout71.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8.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developer.mozilla.org/en-US/docs/Web/HTML/Viewport_meta_tag" TargetMode="External"/><Relationship Id="rId1" Type="http://schemas.openxmlformats.org/officeDocument/2006/relationships/slideLayout" Target="../slideLayouts/slideLayout71.xml"/><Relationship Id="rId5" Type="http://schemas.openxmlformats.org/officeDocument/2006/relationships/image" Target="../media/image23.tiff"/><Relationship Id="rId4" Type="http://schemas.openxmlformats.org/officeDocument/2006/relationships/image" Target="../media/image22.tiff"/></Relationships>
</file>

<file path=ppt/slides/_rels/slide50.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7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6.xml.rels><?xml version="1.0" encoding="UTF-8" standalone="yes"?>
<Relationships xmlns="http://schemas.openxmlformats.org/package/2006/relationships"><Relationship Id="rId3" Type="http://schemas.openxmlformats.org/officeDocument/2006/relationships/hyperlink" Target="https://developer.mozilla.org/en-US/docs/Learn/HTML/Introduction_to_HTML/Advanced_text_formatting" TargetMode="External"/><Relationship Id="rId2" Type="http://schemas.openxmlformats.org/officeDocument/2006/relationships/hyperlink" Target="https://developer.mozilla.org/en-US/docs/Learn/HTML/Introduction_to_HTML/HTML_text_fundamentals" TargetMode="External"/><Relationship Id="rId1" Type="http://schemas.openxmlformats.org/officeDocument/2006/relationships/slideLayout" Target="../slideLayouts/slideLayout82.xml"/><Relationship Id="rId6" Type="http://schemas.openxmlformats.org/officeDocument/2006/relationships/image" Target="../media/image16.svg"/><Relationship Id="rId5" Type="http://schemas.openxmlformats.org/officeDocument/2006/relationships/image" Target="../media/image55.png"/><Relationship Id="rId4" Type="http://schemas.openxmlformats.org/officeDocument/2006/relationships/hyperlink" Target="https://developer.mozilla.org/en-US/docs/Learn/HTML/Tables/Basics"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mdn/learning-area/blob/master/html/introduction-to-html/html-text-formatting/text-start.html" TargetMode="Externa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3347DA9-BCE3-7B43-8D77-DBA3F7E6AC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6900" y="420779"/>
            <a:ext cx="9387266" cy="9387266"/>
          </a:xfrm>
          <a:prstGeom prst="rect">
            <a:avLst/>
          </a:prstGeom>
        </p:spPr>
      </p:pic>
      <p:pic>
        <p:nvPicPr>
          <p:cNvPr id="4" name="Grafik 3">
            <a:extLst>
              <a:ext uri="{FF2B5EF4-FFF2-40B4-BE49-F238E27FC236}">
                <a16:creationId xmlns:a16="http://schemas.microsoft.com/office/drawing/2014/main" id="{CC873041-A0D2-034A-8344-B2CFD781A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781" y="4377497"/>
            <a:ext cx="4394161" cy="4622429"/>
          </a:xfrm>
          <a:prstGeom prst="rect">
            <a:avLst/>
          </a:prstGeom>
        </p:spPr>
      </p:pic>
      <p:pic>
        <p:nvPicPr>
          <p:cNvPr id="5" name="Grafik 4">
            <a:extLst>
              <a:ext uri="{FF2B5EF4-FFF2-40B4-BE49-F238E27FC236}">
                <a16:creationId xmlns:a16="http://schemas.microsoft.com/office/drawing/2014/main" id="{7D4450DD-0816-6948-9BCA-6F6FB69C0D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82914" y="6426200"/>
            <a:ext cx="2927267" cy="2623135"/>
          </a:xfrm>
          <a:prstGeom prst="rect">
            <a:avLst/>
          </a:prstGeom>
        </p:spPr>
      </p:pic>
      <p:sp>
        <p:nvSpPr>
          <p:cNvPr id="2" name="Titel 1">
            <a:extLst>
              <a:ext uri="{FF2B5EF4-FFF2-40B4-BE49-F238E27FC236}">
                <a16:creationId xmlns:a16="http://schemas.microsoft.com/office/drawing/2014/main" id="{A531229C-B094-8547-B813-82D2D5EEAD90}"/>
              </a:ext>
            </a:extLst>
          </p:cNvPr>
          <p:cNvSpPr>
            <a:spLocks noGrp="1"/>
          </p:cNvSpPr>
          <p:nvPr>
            <p:ph type="title"/>
          </p:nvPr>
        </p:nvSpPr>
        <p:spPr/>
        <p:txBody>
          <a:bodyPr/>
          <a:lstStyle/>
          <a:p>
            <a:r>
              <a:rPr lang="en-US" dirty="0" err="1">
                <a:solidFill>
                  <a:schemeClr val="tx1"/>
                </a:solidFill>
              </a:rPr>
              <a:t>ecx.io</a:t>
            </a:r>
            <a:r>
              <a:rPr lang="en-US" dirty="0">
                <a:solidFill>
                  <a:schemeClr val="tx1"/>
                </a:solidFill>
              </a:rPr>
              <a:t> </a:t>
            </a:r>
            <a:r>
              <a:rPr lang="en-US" dirty="0"/>
              <a:t>Frontend Bootcamp</a:t>
            </a:r>
            <a:br>
              <a:rPr lang="en-US" dirty="0">
                <a:solidFill>
                  <a:schemeClr val="tx1"/>
                </a:solidFill>
              </a:rPr>
            </a:br>
            <a:r>
              <a:rPr lang="en-US" dirty="0">
                <a:solidFill>
                  <a:schemeClr val="tx1"/>
                </a:solidFill>
              </a:rPr>
              <a:t>—</a:t>
            </a:r>
            <a:br>
              <a:rPr lang="en-US" dirty="0"/>
            </a:br>
            <a:r>
              <a:rPr lang="en-US" sz="3600" dirty="0">
                <a:solidFill>
                  <a:schemeClr val="accent1"/>
                </a:solidFill>
              </a:rPr>
              <a:t>Introduction to HTML: Part 2</a:t>
            </a:r>
            <a:br>
              <a:rPr lang="en-US" sz="3600" dirty="0"/>
            </a:br>
            <a:r>
              <a:rPr lang="en-US" sz="3600" dirty="0">
                <a:solidFill>
                  <a:schemeClr val="tx1"/>
                </a:solidFill>
              </a:rPr>
              <a:t>23.06.2021.</a:t>
            </a:r>
            <a:endParaRPr lang="de-DE" dirty="0">
              <a:solidFill>
                <a:schemeClr val="tx1"/>
              </a:solidFill>
            </a:endParaRPr>
          </a:p>
        </p:txBody>
      </p:sp>
    </p:spTree>
    <p:extLst>
      <p:ext uri="{BB962C8B-B14F-4D97-AF65-F5344CB8AC3E}">
        <p14:creationId xmlns:p14="http://schemas.microsoft.com/office/powerpoint/2010/main" val="415681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Headings – usage notes</a:t>
            </a:r>
          </a:p>
        </p:txBody>
      </p:sp>
      <p:sp>
        <p:nvSpPr>
          <p:cNvPr id="9" name="Picture Placeholder 8">
            <a:extLst>
              <a:ext uri="{FF2B5EF4-FFF2-40B4-BE49-F238E27FC236}">
                <a16:creationId xmlns:a16="http://schemas.microsoft.com/office/drawing/2014/main" id="{E2734D59-6FB8-694A-942D-13B6D8A47EC0}"/>
              </a:ext>
            </a:extLst>
          </p:cNvPr>
          <p:cNvSpPr>
            <a:spLocks noGrp="1"/>
          </p:cNvSpPr>
          <p:nvPr>
            <p:ph type="pic" sz="quarter" idx="14"/>
          </p:nvPr>
        </p:nvSpPr>
        <p:spPr/>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57333" y="2587900"/>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de-DE" sz="2800" kern="0" dirty="0" err="1">
                <a:solidFill>
                  <a:schemeClr val="tx1">
                    <a:lumMod val="95000"/>
                    <a:lumOff val="5000"/>
                  </a:schemeClr>
                </a:solidFill>
                <a:latin typeface="IBM Plex Sans" panose="020B0503050203000203" pitchFamily="34" charset="0"/>
              </a:rPr>
              <a:t>Use</a:t>
            </a:r>
            <a:r>
              <a:rPr lang="de-DE" sz="2800" kern="0" dirty="0">
                <a:solidFill>
                  <a:schemeClr val="tx1">
                    <a:lumMod val="95000"/>
                    <a:lumOff val="5000"/>
                  </a:schemeClr>
                </a:solidFill>
                <a:latin typeface="IBM Plex Sans" panose="020B0503050203000203" pitchFamily="34" charset="0"/>
              </a:rPr>
              <a:t> a </a:t>
            </a:r>
            <a:r>
              <a:rPr lang="de-DE" sz="2800" kern="0" dirty="0" err="1">
                <a:solidFill>
                  <a:schemeClr val="tx1">
                    <a:lumMod val="95000"/>
                    <a:lumOff val="5000"/>
                  </a:schemeClr>
                </a:solidFill>
                <a:latin typeface="IBM Plex Sans" panose="020B0503050203000203" pitchFamily="34" charset="0"/>
              </a:rPr>
              <a:t>single</a:t>
            </a:r>
            <a:r>
              <a:rPr lang="de-DE" sz="2800" kern="0" dirty="0">
                <a:solidFill>
                  <a:schemeClr val="tx1">
                    <a:lumMod val="95000"/>
                    <a:lumOff val="5000"/>
                  </a:schemeClr>
                </a:solidFill>
                <a:latin typeface="IBM Plex Sans" panose="020B0503050203000203" pitchFamily="34" charset="0"/>
              </a:rPr>
              <a:t> „&lt;h1&gt;“ per </a:t>
            </a:r>
            <a:r>
              <a:rPr lang="de-DE" sz="2800" kern="0" dirty="0" err="1">
                <a:solidFill>
                  <a:schemeClr val="tx1">
                    <a:lumMod val="95000"/>
                    <a:lumOff val="5000"/>
                  </a:schemeClr>
                </a:solidFill>
                <a:latin typeface="IBM Plex Sans" panose="020B0503050203000203" pitchFamily="34" charset="0"/>
              </a:rPr>
              <a:t>page</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err="1">
                <a:solidFill>
                  <a:schemeClr val="tx1">
                    <a:lumMod val="95000"/>
                    <a:lumOff val="5000"/>
                  </a:schemeClr>
                </a:solidFill>
                <a:latin typeface="IBM Plex Sans" panose="020B0503050203000203" pitchFamily="34" charset="0"/>
              </a:rPr>
              <a:t>Headings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should</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be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used</a:t>
            </a:r>
            <a:r>
              <a:rPr lang="de-DE" sz="2800" kern="0" dirty="0">
                <a:solidFill>
                  <a:schemeClr val="tx1">
                    <a:lumMod val="95000"/>
                    <a:lumOff val="5000"/>
                  </a:schemeClr>
                </a:solidFill>
                <a:latin typeface="IBM Plex Sans" panose="020B0503050203000203" pitchFamily="34" charset="0"/>
              </a:rPr>
              <a:t> in </a:t>
            </a:r>
            <a:r>
              <a:rPr lang="de-DE" sz="2800" kern="0" dirty="0" err="1">
                <a:solidFill>
                  <a:schemeClr val="tx1">
                    <a:lumMod val="95000"/>
                    <a:lumOff val="5000"/>
                  </a:schemeClr>
                </a:solidFill>
                <a:latin typeface="IBM Plex Sans" panose="020B0503050203000203" pitchFamily="34" charset="0"/>
              </a:rPr>
              <a:t>correct</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order</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without</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skipping</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levels</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In real </a:t>
            </a:r>
            <a:r>
              <a:rPr lang="de-DE" sz="2800" kern="0" dirty="0" err="1">
                <a:solidFill>
                  <a:schemeClr val="tx1">
                    <a:lumMod val="95000"/>
                    <a:lumOff val="5000"/>
                  </a:schemeClr>
                </a:solidFill>
                <a:latin typeface="IBM Plex Sans" panose="020B0503050203000203" pitchFamily="34" charset="0"/>
              </a:rPr>
              <a:t>life</a:t>
            </a:r>
            <a:r>
              <a:rPr lang="de-DE" sz="2800" kern="0" dirty="0">
                <a:solidFill>
                  <a:schemeClr val="tx1">
                    <a:lumMod val="95000"/>
                    <a:lumOff val="5000"/>
                  </a:schemeClr>
                </a:solidFill>
                <a:latin typeface="IBM Plex Sans" panose="020B0503050203000203" pitchFamily="34" charset="0"/>
              </a:rPr>
              <a:t>, not </a:t>
            </a:r>
            <a:r>
              <a:rPr lang="de-DE" sz="2800" kern="0" dirty="0" err="1">
                <a:solidFill>
                  <a:schemeClr val="tx1">
                    <a:lumMod val="95000"/>
                    <a:lumOff val="5000"/>
                  </a:schemeClr>
                </a:solidFill>
                <a:latin typeface="IBM Plex Sans" panose="020B0503050203000203" pitchFamily="34" charset="0"/>
              </a:rPr>
              <a:t>more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than</a:t>
            </a:r>
            <a:r>
              <a:rPr lang="de-DE" sz="2800" kern="0" dirty="0">
                <a:solidFill>
                  <a:schemeClr val="tx1">
                    <a:lumMod val="95000"/>
                    <a:lumOff val="5000"/>
                  </a:schemeClr>
                </a:solidFill>
                <a:latin typeface="IBM Plex Sans" panose="020B0503050203000203" pitchFamily="34" charset="0"/>
              </a:rPr>
              <a:t> 3 </a:t>
            </a:r>
            <a:r>
              <a:rPr lang="de-DE" sz="2800" kern="0" dirty="0" err="1">
                <a:solidFill>
                  <a:schemeClr val="tx1">
                    <a:lumMod val="95000"/>
                    <a:lumOff val="5000"/>
                  </a:schemeClr>
                </a:solidFill>
                <a:latin typeface="IBM Plex Sans" panose="020B0503050203000203" pitchFamily="34" charset="0"/>
              </a:rPr>
              <a:t>levels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are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used</a:t>
            </a:r>
            <a:endParaRPr lang="de-DE" sz="2800" kern="0" dirty="0">
              <a:solidFill>
                <a:schemeClr val="tx1">
                  <a:lumMod val="95000"/>
                  <a:lumOff val="5000"/>
                </a:schemeClr>
              </a:solidFill>
              <a:latin typeface="IBM Plex Sans" panose="020B0503050203000203" pitchFamily="34" charset="0"/>
            </a:endParaRPr>
          </a:p>
        </p:txBody>
      </p:sp>
      <p:pic>
        <p:nvPicPr>
          <p:cNvPr id="8" name="Picture 7">
            <a:extLst>
              <a:ext uri="{FF2B5EF4-FFF2-40B4-BE49-F238E27FC236}">
                <a16:creationId xmlns:a16="http://schemas.microsoft.com/office/drawing/2014/main" id="{A1D0DCCC-1F04-6341-A914-92898D81F9C0}"/>
              </a:ext>
            </a:extLst>
          </p:cNvPr>
          <p:cNvPicPr>
            <a:picLocks noChangeAspect="1"/>
          </p:cNvPicPr>
          <p:nvPr/>
        </p:nvPicPr>
        <p:blipFill>
          <a:blip r:embed="rId2"/>
          <a:stretch>
            <a:fillRect/>
          </a:stretch>
        </p:blipFill>
        <p:spPr>
          <a:xfrm>
            <a:off x="12393182" y="2385045"/>
            <a:ext cx="2645635" cy="5148262"/>
          </a:xfrm>
          <a:prstGeom prst="rect">
            <a:avLst/>
          </a:prstGeom>
        </p:spPr>
      </p:pic>
    </p:spTree>
    <p:extLst>
      <p:ext uri="{BB962C8B-B14F-4D97-AF65-F5344CB8AC3E}">
        <p14:creationId xmlns:p14="http://schemas.microsoft.com/office/powerpoint/2010/main" val="2251287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832D-9F9E-0A4A-A68F-E61F10B4B848}"/>
              </a:ext>
            </a:extLst>
          </p:cNvPr>
          <p:cNvSpPr>
            <a:spLocks noGrp="1"/>
          </p:cNvSpPr>
          <p:nvPr>
            <p:ph type="title"/>
          </p:nvPr>
        </p:nvSpPr>
        <p:spPr/>
        <p:txBody>
          <a:bodyPr/>
          <a:lstStyle/>
          <a:p>
            <a:r>
              <a:rPr lang="en-US" dirty="0"/>
              <a:t>Headings – example</a:t>
            </a:r>
          </a:p>
        </p:txBody>
      </p:sp>
      <p:sp>
        <p:nvSpPr>
          <p:cNvPr id="3" name="Text Placeholder 2">
            <a:extLst>
              <a:ext uri="{FF2B5EF4-FFF2-40B4-BE49-F238E27FC236}">
                <a16:creationId xmlns:a16="http://schemas.microsoft.com/office/drawing/2014/main" id="{7FA5493B-A2C9-244E-9FB7-4251662C0D2E}"/>
              </a:ext>
            </a:extLst>
          </p:cNvPr>
          <p:cNvSpPr>
            <a:spLocks noGrp="1"/>
          </p:cNvSpPr>
          <p:nvPr>
            <p:ph type="body" sz="quarter" idx="13"/>
          </p:nvPr>
        </p:nvSpPr>
        <p:spPr/>
        <p:txBody>
          <a:bodyPr/>
          <a:lstStyle/>
          <a:p>
            <a:r>
              <a:rPr lang="en-US" dirty="0"/>
              <a:t>Book example</a:t>
            </a:r>
          </a:p>
          <a:p>
            <a:r>
              <a:rPr lang="en-US" dirty="0"/>
              <a:t>	&lt;h1&gt; - title</a:t>
            </a:r>
          </a:p>
          <a:p>
            <a:r>
              <a:rPr lang="en-US" dirty="0"/>
              <a:t>	&lt;h2&gt; - title of each chapter</a:t>
            </a:r>
          </a:p>
          <a:p>
            <a:r>
              <a:rPr lang="en-US" dirty="0"/>
              <a:t>	&lt;h3&gt; - sub-section inside a chapter</a:t>
            </a:r>
          </a:p>
          <a:p>
            <a:endParaRPr lang="en-US" dirty="0"/>
          </a:p>
          <a:p>
            <a:r>
              <a:rPr lang="en-US" dirty="0"/>
              <a:t>=&gt; Our headline structure should be like a table of contents </a:t>
            </a:r>
          </a:p>
        </p:txBody>
      </p:sp>
      <p:sp>
        <p:nvSpPr>
          <p:cNvPr id="4" name="Picture Placeholder 3">
            <a:extLst>
              <a:ext uri="{FF2B5EF4-FFF2-40B4-BE49-F238E27FC236}">
                <a16:creationId xmlns:a16="http://schemas.microsoft.com/office/drawing/2014/main" id="{A815954C-C0C1-4848-8914-B91B1D261EEA}"/>
              </a:ext>
            </a:extLst>
          </p:cNvPr>
          <p:cNvSpPr>
            <a:spLocks noGrp="1"/>
          </p:cNvSpPr>
          <p:nvPr>
            <p:ph type="pic" sz="quarter" idx="14"/>
          </p:nvPr>
        </p:nvSpPr>
        <p:spPr/>
      </p:sp>
      <p:sp>
        <p:nvSpPr>
          <p:cNvPr id="5" name="Footer Placeholder 4">
            <a:extLst>
              <a:ext uri="{FF2B5EF4-FFF2-40B4-BE49-F238E27FC236}">
                <a16:creationId xmlns:a16="http://schemas.microsoft.com/office/drawing/2014/main" id="{D81E3BA9-1AA7-F34E-BB97-A4DAF093BC3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036939AA-13D0-1D4D-B627-6C25081FED44}"/>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7" name="Picture 6">
            <a:extLst>
              <a:ext uri="{FF2B5EF4-FFF2-40B4-BE49-F238E27FC236}">
                <a16:creationId xmlns:a16="http://schemas.microsoft.com/office/drawing/2014/main" id="{3D0FD678-D6B4-584F-A1BD-BB0032257A4B}"/>
              </a:ext>
            </a:extLst>
          </p:cNvPr>
          <p:cNvPicPr>
            <a:picLocks noChangeAspect="1"/>
          </p:cNvPicPr>
          <p:nvPr/>
        </p:nvPicPr>
        <p:blipFill>
          <a:blip r:embed="rId2"/>
          <a:stretch>
            <a:fillRect/>
          </a:stretch>
        </p:blipFill>
        <p:spPr>
          <a:xfrm>
            <a:off x="10324762" y="1126746"/>
            <a:ext cx="6782476" cy="7883904"/>
          </a:xfrm>
          <a:prstGeom prst="rect">
            <a:avLst/>
          </a:prstGeom>
        </p:spPr>
      </p:pic>
    </p:spTree>
    <p:extLst>
      <p:ext uri="{BB962C8B-B14F-4D97-AF65-F5344CB8AC3E}">
        <p14:creationId xmlns:p14="http://schemas.microsoft.com/office/powerpoint/2010/main" val="407078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832D-9F9E-0A4A-A68F-E61F10B4B848}"/>
              </a:ext>
            </a:extLst>
          </p:cNvPr>
          <p:cNvSpPr>
            <a:spLocks noGrp="1"/>
          </p:cNvSpPr>
          <p:nvPr>
            <p:ph type="title"/>
          </p:nvPr>
        </p:nvSpPr>
        <p:spPr/>
        <p:txBody>
          <a:bodyPr/>
          <a:lstStyle/>
          <a:p>
            <a:r>
              <a:rPr lang="en-US" dirty="0"/>
              <a:t>Why do we need the structure?</a:t>
            </a:r>
          </a:p>
        </p:txBody>
      </p:sp>
      <p:sp>
        <p:nvSpPr>
          <p:cNvPr id="3" name="Text Placeholder 2">
            <a:extLst>
              <a:ext uri="{FF2B5EF4-FFF2-40B4-BE49-F238E27FC236}">
                <a16:creationId xmlns:a16="http://schemas.microsoft.com/office/drawing/2014/main" id="{7FA5493B-A2C9-244E-9FB7-4251662C0D2E}"/>
              </a:ext>
            </a:extLst>
          </p:cNvPr>
          <p:cNvSpPr>
            <a:spLocks noGrp="1"/>
          </p:cNvSpPr>
          <p:nvPr>
            <p:ph type="body" sz="quarter" idx="13"/>
          </p:nvPr>
        </p:nvSpPr>
        <p:spPr/>
        <p:txBody>
          <a:bodyPr/>
          <a:lstStyle/>
          <a:p>
            <a:r>
              <a:rPr lang="en-US" dirty="0"/>
              <a:t>Users are looking at a webpage for a short time (mostly reading headlines). If they can’t find anything meaningful, they will leave.</a:t>
            </a:r>
          </a:p>
          <a:p>
            <a:endParaRPr lang="en-US" dirty="0"/>
          </a:p>
          <a:p>
            <a:r>
              <a:rPr lang="en-US" dirty="0"/>
              <a:t>Search engines consider contents of headings as important keywords (</a:t>
            </a:r>
            <a:r>
              <a:rPr lang="en-US" b="1" dirty="0"/>
              <a:t>table of contents</a:t>
            </a:r>
            <a:r>
              <a:rPr lang="en-US" dirty="0"/>
              <a:t>).</a:t>
            </a:r>
          </a:p>
          <a:p>
            <a:endParaRPr lang="en-US" dirty="0"/>
          </a:p>
          <a:p>
            <a:r>
              <a:rPr lang="en-US" dirty="0"/>
              <a:t>Visually impaired people use </a:t>
            </a:r>
            <a:r>
              <a:rPr lang="en-US" b="1" dirty="0"/>
              <a:t>screen readers </a:t>
            </a:r>
            <a:r>
              <a:rPr lang="en-US" dirty="0"/>
              <a:t>to listen the page content. Such software provides an outline by reading out the headlines.</a:t>
            </a:r>
          </a:p>
        </p:txBody>
      </p:sp>
      <p:sp>
        <p:nvSpPr>
          <p:cNvPr id="4" name="Picture Placeholder 3">
            <a:extLst>
              <a:ext uri="{FF2B5EF4-FFF2-40B4-BE49-F238E27FC236}">
                <a16:creationId xmlns:a16="http://schemas.microsoft.com/office/drawing/2014/main" id="{A815954C-C0C1-4848-8914-B91B1D261EEA}"/>
              </a:ext>
            </a:extLst>
          </p:cNvPr>
          <p:cNvSpPr>
            <a:spLocks noGrp="1"/>
          </p:cNvSpPr>
          <p:nvPr>
            <p:ph type="pic" sz="quarter" idx="14"/>
          </p:nvPr>
        </p:nvSpPr>
        <p:spPr/>
      </p:sp>
      <p:sp>
        <p:nvSpPr>
          <p:cNvPr id="5" name="Footer Placeholder 4">
            <a:extLst>
              <a:ext uri="{FF2B5EF4-FFF2-40B4-BE49-F238E27FC236}">
                <a16:creationId xmlns:a16="http://schemas.microsoft.com/office/drawing/2014/main" id="{D81E3BA9-1AA7-F34E-BB97-A4DAF093BC3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036939AA-13D0-1D4D-B627-6C25081FED44}"/>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7" name="Picture 6">
            <a:extLst>
              <a:ext uri="{FF2B5EF4-FFF2-40B4-BE49-F238E27FC236}">
                <a16:creationId xmlns:a16="http://schemas.microsoft.com/office/drawing/2014/main" id="{3D0FD678-D6B4-584F-A1BD-BB0032257A4B}"/>
              </a:ext>
            </a:extLst>
          </p:cNvPr>
          <p:cNvPicPr>
            <a:picLocks noChangeAspect="1"/>
          </p:cNvPicPr>
          <p:nvPr/>
        </p:nvPicPr>
        <p:blipFill>
          <a:blip r:embed="rId2"/>
          <a:stretch>
            <a:fillRect/>
          </a:stretch>
        </p:blipFill>
        <p:spPr>
          <a:xfrm>
            <a:off x="10324762" y="1126746"/>
            <a:ext cx="6782476" cy="7883904"/>
          </a:xfrm>
          <a:prstGeom prst="rect">
            <a:avLst/>
          </a:prstGeom>
        </p:spPr>
      </p:pic>
    </p:spTree>
    <p:extLst>
      <p:ext uri="{BB962C8B-B14F-4D97-AF65-F5344CB8AC3E}">
        <p14:creationId xmlns:p14="http://schemas.microsoft.com/office/powerpoint/2010/main" val="245363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B39F2A49-EACA-9A4E-BF9B-AB396B563FC3}"/>
              </a:ext>
            </a:extLst>
          </p:cNvPr>
          <p:cNvSpPr>
            <a:spLocks noGrp="1"/>
          </p:cNvSpPr>
          <p:nvPr>
            <p:ph type="body" sz="quarter" idx="12"/>
          </p:nvPr>
        </p:nvSpPr>
        <p:spPr/>
        <p:txBody>
          <a:bodyPr/>
          <a:lstStyle/>
          <a:p>
            <a:endParaRPr lang="en-HR"/>
          </a:p>
        </p:txBody>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57200" y="2575075"/>
            <a:ext cx="8229467" cy="6435725"/>
          </a:xfrm>
          <a:prstGeom prst="rect">
            <a:avLst/>
          </a:prstGeom>
          <a:noFill/>
          <a:ln>
            <a:noFill/>
          </a:ln>
        </p:spPr>
        <p:txBody>
          <a:bodyPr wrap="square" lIns="0" tIns="0" rIns="0" bIns="0" rtlCol="0">
            <a:noAutofit/>
          </a:bodyPr>
          <a:lstStyle/>
          <a:p>
            <a:pPr marL="514350" lvl="0" indent="-514350" defTabSz="914400" fontAlgn="base">
              <a:spcAft>
                <a:spcPct val="0"/>
              </a:spcAft>
              <a:buClr>
                <a:schemeClr val="tx1"/>
              </a:buClr>
              <a:buSzPct val="90000"/>
              <a:buAutoNum type="arabicPeriod"/>
            </a:pPr>
            <a:r>
              <a:rPr lang="en-GB" sz="2800" dirty="0"/>
              <a:t>Add elements to the raw text in the example so that it appears as a heading and two paragraphs.</a:t>
            </a:r>
          </a:p>
          <a:p>
            <a:pPr lvl="0" defTabSz="914400" fontAlgn="base">
              <a:spcAft>
                <a:spcPct val="0"/>
              </a:spcAft>
              <a:buClr>
                <a:schemeClr val="tx1"/>
              </a:buClr>
              <a:buSzPct val="90000"/>
            </a:pPr>
            <a:r>
              <a:rPr lang="en-GB" dirty="0"/>
              <a:t>	“The Title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a:t>
            </a:r>
            <a:br>
              <a:rPr lang="en-GB" dirty="0"/>
            </a:br>
            <a:r>
              <a:rPr lang="en-GB" dirty="0"/>
              <a:t>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a:t>
            </a:r>
            <a:endParaRPr lang="en-GB" sz="2800" dirty="0"/>
          </a:p>
          <a:p>
            <a:pPr marL="514350" lvl="0" indent="-514350" defTabSz="914400" fontAlgn="base">
              <a:spcAft>
                <a:spcPct val="0"/>
              </a:spcAft>
              <a:buClr>
                <a:schemeClr val="tx1"/>
              </a:buClr>
              <a:buSzPct val="90000"/>
              <a:buAutoNum type="arabicPeriod"/>
            </a:pPr>
            <a:endParaRPr lang="en-GB" sz="2800" dirty="0"/>
          </a:p>
          <a:p>
            <a:pPr marL="514350" lvl="0" indent="-514350" defTabSz="914400" fontAlgn="base">
              <a:spcAft>
                <a:spcPct val="0"/>
              </a:spcAft>
              <a:buClr>
                <a:schemeClr val="tx1"/>
              </a:buClr>
              <a:buSzPct val="90000"/>
              <a:buAutoNum type="arabicPeriod" startAt="2"/>
            </a:pPr>
            <a:r>
              <a:rPr lang="en-GB" sz="2800" dirty="0"/>
              <a:t>Create structured text which will contain heading, 2 subheadings where second subheading also has its own subheading.</a:t>
            </a:r>
            <a:br>
              <a:rPr lang="en-GB" sz="2800" dirty="0"/>
            </a:br>
            <a:r>
              <a:rPr lang="en-GB" sz="2800" dirty="0"/>
              <a:t>After that, check the outline with validator.</a:t>
            </a: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p:txBody>
      </p:sp>
    </p:spTree>
    <p:extLst>
      <p:ext uri="{BB962C8B-B14F-4D97-AF65-F5344CB8AC3E}">
        <p14:creationId xmlns:p14="http://schemas.microsoft.com/office/powerpoint/2010/main" val="311577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Text formatting</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14</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562068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Emphasizing and importance</a:t>
            </a:r>
          </a:p>
        </p:txBody>
      </p:sp>
      <p:sp>
        <p:nvSpPr>
          <p:cNvPr id="9" name="Picture Placeholder 8">
            <a:extLst>
              <a:ext uri="{FF2B5EF4-FFF2-40B4-BE49-F238E27FC236}">
                <a16:creationId xmlns:a16="http://schemas.microsoft.com/office/drawing/2014/main" id="{E2734D59-6FB8-694A-942D-13B6D8A47EC0}"/>
              </a:ext>
            </a:extLst>
          </p:cNvPr>
          <p:cNvSpPr>
            <a:spLocks noGrp="1"/>
          </p:cNvSpPr>
          <p:nvPr>
            <p:ph type="pic" sz="quarter" idx="14"/>
          </p:nvPr>
        </p:nvSpPr>
        <p:spPr/>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57333" y="2587900"/>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In </a:t>
            </a:r>
            <a:r>
              <a:rPr lang="de-DE" sz="2800" kern="0" dirty="0" err="1">
                <a:solidFill>
                  <a:schemeClr val="tx1">
                    <a:lumMod val="95000"/>
                    <a:lumOff val="5000"/>
                  </a:schemeClr>
                </a:solidFill>
                <a:latin typeface="IBM Plex Sans" panose="020B0503050203000203" pitchFamily="34" charset="0"/>
              </a:rPr>
              <a:t>our</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language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we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often</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emphasize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certain</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words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or</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mark</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them</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to</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indicate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the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importance</a:t>
            </a:r>
            <a:r>
              <a:rPr lang="de-DE" sz="2800" kern="0" dirty="0">
                <a:solidFill>
                  <a:schemeClr val="tx1">
                    <a:lumMod val="95000"/>
                    <a:lumOff val="5000"/>
                  </a:schemeClr>
                </a:solidFill>
                <a:latin typeface="IBM Plex Sans" panose="020B0503050203000203" pitchFamily="34" charset="0"/>
              </a:rPr>
              <a:t>.</a:t>
            </a: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HTML </a:t>
            </a:r>
            <a:r>
              <a:rPr lang="de-DE" sz="2800" kern="0" dirty="0" err="1">
                <a:solidFill>
                  <a:schemeClr val="tx1">
                    <a:lumMod val="95000"/>
                    <a:lumOff val="5000"/>
                  </a:schemeClr>
                </a:solidFill>
                <a:latin typeface="IBM Plex Sans" panose="020B0503050203000203" pitchFamily="34" charset="0"/>
              </a:rPr>
              <a:t>provides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some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semantic</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elements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to</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mark</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up</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the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text</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with</a:t>
            </a:r>
            <a:r>
              <a:rPr lang="de-DE" sz="2800" kern="0" dirty="0">
                <a:solidFill>
                  <a:schemeClr val="tx1">
                    <a:lumMod val="95000"/>
                    <a:lumOff val="5000"/>
                  </a:schemeClr>
                </a:solidFill>
                <a:latin typeface="IBM Plex Sans" panose="020B0503050203000203" pitchFamily="34" charset="0"/>
              </a:rPr>
              <a:t> same </a:t>
            </a:r>
            <a:r>
              <a:rPr lang="de-DE" sz="2800" kern="0" dirty="0" err="1">
                <a:solidFill>
                  <a:schemeClr val="tx1">
                    <a:lumMod val="95000"/>
                    <a:lumOff val="5000"/>
                  </a:schemeClr>
                </a:solidFill>
                <a:latin typeface="IBM Plex Sans" panose="020B0503050203000203" pitchFamily="34" charset="0"/>
              </a:rPr>
              <a:t>effects</a:t>
            </a:r>
            <a:r>
              <a:rPr lang="de-DE" sz="2800" kern="0" dirty="0">
                <a:solidFill>
                  <a:schemeClr val="tx1">
                    <a:lumMod val="95000"/>
                    <a:lumOff val="5000"/>
                  </a:schemeClr>
                </a:solidFill>
                <a:latin typeface="IBM Plex Sans" panose="020B0503050203000203" pitchFamily="34" charset="0"/>
              </a:rPr>
              <a:t>.</a:t>
            </a:r>
          </a:p>
        </p:txBody>
      </p:sp>
    </p:spTree>
    <p:extLst>
      <p:ext uri="{BB962C8B-B14F-4D97-AF65-F5344CB8AC3E}">
        <p14:creationId xmlns:p14="http://schemas.microsoft.com/office/powerpoint/2010/main" val="3643788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Emphasizing and importance</a:t>
            </a:r>
          </a:p>
        </p:txBody>
      </p:sp>
      <p:sp>
        <p:nvSpPr>
          <p:cNvPr id="8" name="Text Placeholder 7">
            <a:extLst>
              <a:ext uri="{FF2B5EF4-FFF2-40B4-BE49-F238E27FC236}">
                <a16:creationId xmlns:a16="http://schemas.microsoft.com/office/drawing/2014/main" id="{90A46B4B-E805-DD4E-AE57-B98230682D68}"/>
              </a:ext>
            </a:extLst>
          </p:cNvPr>
          <p:cNvSpPr>
            <a:spLocks noGrp="1"/>
          </p:cNvSpPr>
          <p:nvPr>
            <p:ph type="body" sz="quarter" idx="13"/>
          </p:nvPr>
        </p:nvSpPr>
        <p:spPr/>
        <p:txBody>
          <a:bodyPr/>
          <a:lstStyle/>
          <a:p>
            <a:r>
              <a:rPr lang="de-DE" dirty="0" err="1">
                <a:solidFill>
                  <a:schemeClr val="tx1">
                    <a:lumMod val="95000"/>
                    <a:lumOff val="5000"/>
                  </a:schemeClr>
                </a:solidFill>
              </a:rPr>
              <a:t>To</a:t>
            </a:r>
            <a:r>
              <a:rPr lang="de-DE" dirty="0">
                <a:solidFill>
                  <a:schemeClr val="tx1">
                    <a:lumMod val="95000"/>
                    <a:lumOff val="5000"/>
                  </a:schemeClr>
                </a:solidFill>
              </a:rPr>
              <a:t> </a:t>
            </a:r>
            <a:r>
              <a:rPr lang="de-DE" dirty="0" err="1">
                <a:solidFill>
                  <a:schemeClr val="tx1">
                    <a:lumMod val="95000"/>
                    <a:lumOff val="5000"/>
                  </a:schemeClr>
                </a:solidFill>
              </a:rPr>
              <a:t>emphasize</a:t>
            </a:r>
            <a:r>
              <a:rPr lang="de-DE" dirty="0">
                <a:solidFill>
                  <a:schemeClr val="tx1">
                    <a:lumMod val="95000"/>
                    <a:lumOff val="5000"/>
                  </a:schemeClr>
                </a:solidFill>
              </a:rPr>
              <a:t> </a:t>
            </a:r>
            <a:r>
              <a:rPr lang="de-DE" dirty="0" err="1">
                <a:solidFill>
                  <a:schemeClr val="tx1">
                    <a:lumMod val="95000"/>
                    <a:lumOff val="5000"/>
                  </a:schemeClr>
                </a:solidFill>
              </a:rPr>
              <a:t>text</a:t>
            </a:r>
            <a:r>
              <a:rPr lang="de-DE" dirty="0">
                <a:solidFill>
                  <a:schemeClr val="tx1">
                    <a:lumMod val="95000"/>
                    <a:lumOff val="5000"/>
                  </a:schemeClr>
                </a:solidFill>
              </a:rPr>
              <a:t>, </a:t>
            </a:r>
            <a:r>
              <a:rPr lang="de-DE" dirty="0" err="1">
                <a:solidFill>
                  <a:schemeClr val="tx1">
                    <a:lumMod val="95000"/>
                    <a:lumOff val="5000"/>
                  </a:schemeClr>
                </a:solidFill>
              </a:rPr>
              <a:t>we</a:t>
            </a:r>
            <a:r>
              <a:rPr lang="de-DE" dirty="0">
                <a:solidFill>
                  <a:schemeClr val="tx1">
                    <a:lumMod val="95000"/>
                    <a:lumOff val="5000"/>
                  </a:schemeClr>
                </a:solidFill>
              </a:rPr>
              <a:t> </a:t>
            </a:r>
            <a:r>
              <a:rPr lang="de-DE" dirty="0" err="1">
                <a:solidFill>
                  <a:schemeClr val="tx1">
                    <a:lumMod val="95000"/>
                    <a:lumOff val="5000"/>
                  </a:schemeClr>
                </a:solidFill>
              </a:rPr>
              <a:t>can</a:t>
            </a:r>
            <a:r>
              <a:rPr lang="de-DE" dirty="0">
                <a:solidFill>
                  <a:schemeClr val="tx1">
                    <a:lumMod val="95000"/>
                    <a:lumOff val="5000"/>
                  </a:schemeClr>
                </a:solidFill>
              </a:rPr>
              <a:t> </a:t>
            </a:r>
            <a:r>
              <a:rPr lang="de-DE" dirty="0" err="1">
                <a:solidFill>
                  <a:schemeClr val="tx1">
                    <a:lumMod val="95000"/>
                    <a:lumOff val="5000"/>
                  </a:schemeClr>
                </a:solidFill>
              </a:rPr>
              <a:t>use</a:t>
            </a:r>
            <a:r>
              <a:rPr lang="de-DE" dirty="0">
                <a:solidFill>
                  <a:schemeClr val="tx1">
                    <a:lumMod val="95000"/>
                    <a:lumOff val="5000"/>
                  </a:schemeClr>
                </a:solidFill>
              </a:rPr>
              <a:t> „&lt;</a:t>
            </a:r>
            <a:r>
              <a:rPr lang="de-DE" dirty="0" err="1">
                <a:solidFill>
                  <a:schemeClr val="tx1">
                    <a:lumMod val="95000"/>
                    <a:lumOff val="5000"/>
                  </a:schemeClr>
                </a:solidFill>
              </a:rPr>
              <a:t>em</a:t>
            </a:r>
            <a:r>
              <a:rPr lang="de-DE" dirty="0">
                <a:solidFill>
                  <a:schemeClr val="tx1">
                    <a:lumMod val="95000"/>
                    <a:lumOff val="5000"/>
                  </a:schemeClr>
                </a:solidFill>
              </a:rPr>
              <a:t>&gt;“ </a:t>
            </a:r>
            <a:r>
              <a:rPr lang="de-DE" dirty="0" err="1">
                <a:solidFill>
                  <a:schemeClr val="tx1">
                    <a:lumMod val="95000"/>
                    <a:lumOff val="5000"/>
                  </a:schemeClr>
                </a:solidFill>
              </a:rPr>
              <a:t>element</a:t>
            </a:r>
            <a:r>
              <a:rPr lang="de-DE" dirty="0">
                <a:solidFill>
                  <a:schemeClr val="tx1">
                    <a:lumMod val="95000"/>
                    <a:lumOff val="5000"/>
                  </a:schemeClr>
                </a:solidFill>
              </a:rPr>
              <a:t>.</a:t>
            </a:r>
          </a:p>
          <a:p>
            <a:endParaRPr lang="de-DE" dirty="0">
              <a:solidFill>
                <a:schemeClr val="tx1">
                  <a:lumMod val="95000"/>
                  <a:lumOff val="5000"/>
                </a:schemeClr>
              </a:solidFill>
            </a:endParaRPr>
          </a:p>
          <a:p>
            <a:r>
              <a:rPr lang="de-DE" dirty="0">
                <a:solidFill>
                  <a:schemeClr val="tx1">
                    <a:lumMod val="95000"/>
                    <a:lumOff val="5000"/>
                  </a:schemeClr>
                </a:solidFill>
              </a:rPr>
              <a:t>The </a:t>
            </a:r>
            <a:r>
              <a:rPr lang="de-DE" dirty="0" err="1">
                <a:solidFill>
                  <a:schemeClr val="tx1">
                    <a:lumMod val="95000"/>
                    <a:lumOff val="5000"/>
                  </a:schemeClr>
                </a:solidFill>
              </a:rPr>
              <a:t>text</a:t>
            </a:r>
            <a:r>
              <a:rPr lang="de-DE" dirty="0">
                <a:solidFill>
                  <a:schemeClr val="tx1">
                    <a:lumMod val="95000"/>
                    <a:lumOff val="5000"/>
                  </a:schemeClr>
                </a:solidFill>
              </a:rPr>
              <a:t> will </a:t>
            </a:r>
            <a:r>
              <a:rPr lang="de-DE" dirty="0" err="1">
                <a:solidFill>
                  <a:schemeClr val="tx1">
                    <a:lumMod val="95000"/>
                    <a:lumOff val="5000"/>
                  </a:schemeClr>
                </a:solidFill>
              </a:rPr>
              <a:t>be</a:t>
            </a:r>
            <a:r>
              <a:rPr lang="de-DE" dirty="0">
                <a:solidFill>
                  <a:schemeClr val="tx1">
                    <a:lumMod val="95000"/>
                    <a:lumOff val="5000"/>
                  </a:schemeClr>
                </a:solidFill>
              </a:rPr>
              <a:t> </a:t>
            </a:r>
            <a:r>
              <a:rPr lang="de-DE" i="1" dirty="0" err="1">
                <a:solidFill>
                  <a:schemeClr val="tx1">
                    <a:lumMod val="95000"/>
                    <a:lumOff val="5000"/>
                  </a:schemeClr>
                </a:solidFill>
              </a:rPr>
              <a:t>italic</a:t>
            </a:r>
            <a:r>
              <a:rPr lang="de-DE" dirty="0">
                <a:solidFill>
                  <a:schemeClr val="tx1">
                    <a:lumMod val="95000"/>
                    <a:lumOff val="5000"/>
                  </a:schemeClr>
                </a:solidFill>
              </a:rPr>
              <a:t> </a:t>
            </a:r>
            <a:r>
              <a:rPr lang="de-DE" dirty="0" err="1">
                <a:solidFill>
                  <a:schemeClr val="tx1">
                    <a:lumMod val="95000"/>
                    <a:lumOff val="5000"/>
                  </a:schemeClr>
                </a:solidFill>
              </a:rPr>
              <a:t>by</a:t>
            </a:r>
            <a:r>
              <a:rPr lang="de-DE" dirty="0">
                <a:solidFill>
                  <a:schemeClr val="tx1">
                    <a:lumMod val="95000"/>
                    <a:lumOff val="5000"/>
                  </a:schemeClr>
                </a:solidFill>
              </a:rPr>
              <a:t> </a:t>
            </a:r>
            <a:r>
              <a:rPr lang="de-DE" dirty="0" err="1">
                <a:solidFill>
                  <a:schemeClr val="tx1">
                    <a:lumMod val="95000"/>
                    <a:lumOff val="5000"/>
                  </a:schemeClr>
                </a:solidFill>
              </a:rPr>
              <a:t>default</a:t>
            </a:r>
            <a:r>
              <a:rPr lang="de-DE" dirty="0">
                <a:solidFill>
                  <a:schemeClr val="tx1">
                    <a:lumMod val="95000"/>
                    <a:lumOff val="5000"/>
                  </a:schemeClr>
                </a:solidFill>
              </a:rPr>
              <a:t>.</a:t>
            </a:r>
          </a:p>
          <a:p>
            <a:endParaRPr lang="en-US" dirty="0"/>
          </a:p>
        </p:txBody>
      </p:sp>
      <p:sp>
        <p:nvSpPr>
          <p:cNvPr id="7" name="Text Placeholder 6">
            <a:extLst>
              <a:ext uri="{FF2B5EF4-FFF2-40B4-BE49-F238E27FC236}">
                <a16:creationId xmlns:a16="http://schemas.microsoft.com/office/drawing/2014/main" id="{26C5A1A4-34A2-CF43-8425-0579A94515A3}"/>
              </a:ext>
            </a:extLst>
          </p:cNvPr>
          <p:cNvSpPr>
            <a:spLocks noGrp="1"/>
          </p:cNvSpPr>
          <p:nvPr>
            <p:ph type="body" sz="quarter" idx="12"/>
          </p:nvPr>
        </p:nvSpPr>
        <p:spPr/>
        <p:txBody>
          <a:bodyPr/>
          <a:lstStyle/>
          <a:p>
            <a:r>
              <a:rPr lang="de-DE" dirty="0" err="1">
                <a:solidFill>
                  <a:schemeClr val="tx1">
                    <a:lumMod val="95000"/>
                    <a:lumOff val="5000"/>
                  </a:schemeClr>
                </a:solidFill>
              </a:rPr>
              <a:t>To</a:t>
            </a:r>
            <a:r>
              <a:rPr lang="de-DE" dirty="0">
                <a:solidFill>
                  <a:schemeClr val="tx1">
                    <a:lumMod val="95000"/>
                    <a:lumOff val="5000"/>
                  </a:schemeClr>
                </a:solidFill>
              </a:rPr>
              <a:t> </a:t>
            </a:r>
            <a:r>
              <a:rPr lang="de-DE" dirty="0" err="1">
                <a:solidFill>
                  <a:schemeClr val="tx1">
                    <a:lumMod val="95000"/>
                    <a:lumOff val="5000"/>
                  </a:schemeClr>
                </a:solidFill>
              </a:rPr>
              <a:t>mark</a:t>
            </a:r>
            <a:r>
              <a:rPr lang="de-DE" dirty="0">
                <a:solidFill>
                  <a:schemeClr val="tx1">
                    <a:lumMod val="95000"/>
                    <a:lumOff val="5000"/>
                  </a:schemeClr>
                </a:solidFill>
              </a:rPr>
              <a:t> </a:t>
            </a:r>
            <a:r>
              <a:rPr lang="de-DE" dirty="0" err="1">
                <a:solidFill>
                  <a:schemeClr val="tx1">
                    <a:lumMod val="95000"/>
                    <a:lumOff val="5000"/>
                  </a:schemeClr>
                </a:solidFill>
              </a:rPr>
              <a:t>up</a:t>
            </a:r>
            <a:r>
              <a:rPr lang="de-DE" dirty="0">
                <a:solidFill>
                  <a:schemeClr val="tx1">
                    <a:lumMod val="95000"/>
                    <a:lumOff val="5000"/>
                  </a:schemeClr>
                </a:solidFill>
              </a:rPr>
              <a:t> </a:t>
            </a:r>
            <a:r>
              <a:rPr lang="de-DE" dirty="0" err="1">
                <a:solidFill>
                  <a:schemeClr val="tx1">
                    <a:lumMod val="95000"/>
                    <a:lumOff val="5000"/>
                  </a:schemeClr>
                </a:solidFill>
              </a:rPr>
              <a:t>the</a:t>
            </a:r>
            <a:r>
              <a:rPr lang="de-DE" dirty="0">
                <a:solidFill>
                  <a:schemeClr val="tx1">
                    <a:lumMod val="95000"/>
                    <a:lumOff val="5000"/>
                  </a:schemeClr>
                </a:solidFill>
              </a:rPr>
              <a:t> </a:t>
            </a:r>
            <a:r>
              <a:rPr lang="de-DE" dirty="0" err="1">
                <a:solidFill>
                  <a:schemeClr val="tx1">
                    <a:lumMod val="95000"/>
                    <a:lumOff val="5000"/>
                  </a:schemeClr>
                </a:solidFill>
              </a:rPr>
              <a:t>text</a:t>
            </a:r>
            <a:r>
              <a:rPr lang="de-DE" dirty="0">
                <a:solidFill>
                  <a:schemeClr val="tx1">
                    <a:lumMod val="95000"/>
                    <a:lumOff val="5000"/>
                  </a:schemeClr>
                </a:solidFill>
              </a:rPr>
              <a:t> </a:t>
            </a:r>
            <a:r>
              <a:rPr lang="de-DE" dirty="0" err="1">
                <a:solidFill>
                  <a:schemeClr val="tx1">
                    <a:lumMod val="95000"/>
                    <a:lumOff val="5000"/>
                  </a:schemeClr>
                </a:solidFill>
              </a:rPr>
              <a:t>as</a:t>
            </a:r>
            <a:r>
              <a:rPr lang="de-DE" dirty="0">
                <a:solidFill>
                  <a:schemeClr val="tx1">
                    <a:lumMod val="95000"/>
                    <a:lumOff val="5000"/>
                  </a:schemeClr>
                </a:solidFill>
              </a:rPr>
              <a:t> strong </a:t>
            </a:r>
            <a:r>
              <a:rPr lang="de-DE" dirty="0" err="1">
                <a:solidFill>
                  <a:schemeClr val="tx1">
                    <a:lumMod val="95000"/>
                    <a:lumOff val="5000"/>
                  </a:schemeClr>
                </a:solidFill>
              </a:rPr>
              <a:t>importance</a:t>
            </a:r>
            <a:r>
              <a:rPr lang="de-DE" dirty="0">
                <a:solidFill>
                  <a:schemeClr val="tx1">
                    <a:lumMod val="95000"/>
                    <a:lumOff val="5000"/>
                  </a:schemeClr>
                </a:solidFill>
              </a:rPr>
              <a:t>, </a:t>
            </a:r>
            <a:r>
              <a:rPr lang="de-DE" dirty="0" err="1">
                <a:solidFill>
                  <a:schemeClr val="tx1">
                    <a:lumMod val="95000"/>
                    <a:lumOff val="5000"/>
                  </a:schemeClr>
                </a:solidFill>
              </a:rPr>
              <a:t>we</a:t>
            </a:r>
            <a:r>
              <a:rPr lang="de-DE" dirty="0">
                <a:solidFill>
                  <a:schemeClr val="tx1">
                    <a:lumMod val="95000"/>
                    <a:lumOff val="5000"/>
                  </a:schemeClr>
                </a:solidFill>
              </a:rPr>
              <a:t> </a:t>
            </a:r>
            <a:r>
              <a:rPr lang="de-DE" dirty="0" err="1">
                <a:solidFill>
                  <a:schemeClr val="tx1">
                    <a:lumMod val="95000"/>
                    <a:lumOff val="5000"/>
                  </a:schemeClr>
                </a:solidFill>
              </a:rPr>
              <a:t>can</a:t>
            </a:r>
            <a:r>
              <a:rPr lang="de-DE" dirty="0">
                <a:solidFill>
                  <a:schemeClr val="tx1">
                    <a:lumMod val="95000"/>
                    <a:lumOff val="5000"/>
                  </a:schemeClr>
                </a:solidFill>
              </a:rPr>
              <a:t> </a:t>
            </a:r>
            <a:r>
              <a:rPr lang="de-DE" dirty="0" err="1">
                <a:solidFill>
                  <a:schemeClr val="tx1">
                    <a:lumMod val="95000"/>
                    <a:lumOff val="5000"/>
                  </a:schemeClr>
                </a:solidFill>
              </a:rPr>
              <a:t>use</a:t>
            </a:r>
            <a:r>
              <a:rPr lang="de-DE" dirty="0">
                <a:solidFill>
                  <a:schemeClr val="tx1">
                    <a:lumMod val="95000"/>
                    <a:lumOff val="5000"/>
                  </a:schemeClr>
                </a:solidFill>
              </a:rPr>
              <a:t> „&lt;strong&gt;“ </a:t>
            </a:r>
            <a:r>
              <a:rPr lang="de-DE" dirty="0" err="1">
                <a:solidFill>
                  <a:schemeClr val="tx1">
                    <a:lumMod val="95000"/>
                    <a:lumOff val="5000"/>
                  </a:schemeClr>
                </a:solidFill>
              </a:rPr>
              <a:t>element</a:t>
            </a:r>
            <a:r>
              <a:rPr lang="de-DE" dirty="0">
                <a:solidFill>
                  <a:schemeClr val="tx1">
                    <a:lumMod val="95000"/>
                    <a:lumOff val="5000"/>
                  </a:schemeClr>
                </a:solidFill>
              </a:rPr>
              <a:t>.</a:t>
            </a:r>
          </a:p>
          <a:p>
            <a:endParaRPr lang="de-DE" dirty="0">
              <a:solidFill>
                <a:schemeClr val="tx1">
                  <a:lumMod val="95000"/>
                  <a:lumOff val="5000"/>
                </a:schemeClr>
              </a:solidFill>
            </a:endParaRPr>
          </a:p>
          <a:p>
            <a:r>
              <a:rPr lang="de-DE" dirty="0">
                <a:solidFill>
                  <a:schemeClr val="tx1">
                    <a:lumMod val="95000"/>
                    <a:lumOff val="5000"/>
                  </a:schemeClr>
                </a:solidFill>
              </a:rPr>
              <a:t>The </a:t>
            </a:r>
            <a:r>
              <a:rPr lang="de-DE" dirty="0" err="1">
                <a:solidFill>
                  <a:schemeClr val="tx1">
                    <a:lumMod val="95000"/>
                    <a:lumOff val="5000"/>
                  </a:schemeClr>
                </a:solidFill>
              </a:rPr>
              <a:t>text</a:t>
            </a:r>
            <a:r>
              <a:rPr lang="de-DE" dirty="0">
                <a:solidFill>
                  <a:schemeClr val="tx1">
                    <a:lumMod val="95000"/>
                    <a:lumOff val="5000"/>
                  </a:schemeClr>
                </a:solidFill>
              </a:rPr>
              <a:t> will </a:t>
            </a:r>
            <a:r>
              <a:rPr lang="de-DE" dirty="0" err="1">
                <a:solidFill>
                  <a:schemeClr val="tx1">
                    <a:lumMod val="95000"/>
                    <a:lumOff val="5000"/>
                  </a:schemeClr>
                </a:solidFill>
              </a:rPr>
              <a:t>be</a:t>
            </a:r>
            <a:r>
              <a:rPr lang="de-DE" dirty="0">
                <a:solidFill>
                  <a:schemeClr val="tx1">
                    <a:lumMod val="95000"/>
                    <a:lumOff val="5000"/>
                  </a:schemeClr>
                </a:solidFill>
              </a:rPr>
              <a:t> </a:t>
            </a:r>
            <a:r>
              <a:rPr lang="de-DE" b="1" dirty="0" err="1">
                <a:solidFill>
                  <a:schemeClr val="tx1">
                    <a:lumMod val="95000"/>
                    <a:lumOff val="5000"/>
                  </a:schemeClr>
                </a:solidFill>
              </a:rPr>
              <a:t>bold</a:t>
            </a:r>
            <a:r>
              <a:rPr lang="de-DE" b="1" dirty="0">
                <a:solidFill>
                  <a:schemeClr val="tx1">
                    <a:lumMod val="95000"/>
                    <a:lumOff val="5000"/>
                  </a:schemeClr>
                </a:solidFill>
              </a:rPr>
              <a:t> </a:t>
            </a:r>
            <a:r>
              <a:rPr lang="de-DE" dirty="0" err="1">
                <a:solidFill>
                  <a:schemeClr val="tx1">
                    <a:lumMod val="95000"/>
                    <a:lumOff val="5000"/>
                  </a:schemeClr>
                </a:solidFill>
              </a:rPr>
              <a:t>by</a:t>
            </a:r>
            <a:r>
              <a:rPr lang="de-DE" dirty="0">
                <a:solidFill>
                  <a:schemeClr val="tx1">
                    <a:lumMod val="95000"/>
                    <a:lumOff val="5000"/>
                  </a:schemeClr>
                </a:solidFill>
              </a:rPr>
              <a:t> </a:t>
            </a:r>
            <a:r>
              <a:rPr lang="de-DE" dirty="0" err="1">
                <a:solidFill>
                  <a:schemeClr val="tx1">
                    <a:lumMod val="95000"/>
                    <a:lumOff val="5000"/>
                  </a:schemeClr>
                </a:solidFill>
              </a:rPr>
              <a:t>default</a:t>
            </a:r>
            <a:r>
              <a:rPr lang="de-DE" dirty="0">
                <a:solidFill>
                  <a:schemeClr val="tx1">
                    <a:lumMod val="95000"/>
                    <a:lumOff val="5000"/>
                  </a:schemeClr>
                </a:solidFill>
              </a:rPr>
              <a:t>.</a:t>
            </a:r>
            <a:endParaRPr lang="en-US" b="1" dirty="0"/>
          </a:p>
        </p:txBody>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3" name="Picture 2">
            <a:extLst>
              <a:ext uri="{FF2B5EF4-FFF2-40B4-BE49-F238E27FC236}">
                <a16:creationId xmlns:a16="http://schemas.microsoft.com/office/drawing/2014/main" id="{DEF88AE2-627B-A743-BD68-7424CBF7292E}"/>
              </a:ext>
            </a:extLst>
          </p:cNvPr>
          <p:cNvPicPr>
            <a:picLocks noChangeAspect="1"/>
          </p:cNvPicPr>
          <p:nvPr/>
        </p:nvPicPr>
        <p:blipFill>
          <a:blip r:embed="rId2"/>
          <a:stretch>
            <a:fillRect/>
          </a:stretch>
        </p:blipFill>
        <p:spPr>
          <a:xfrm>
            <a:off x="1474685" y="5362579"/>
            <a:ext cx="14424229" cy="2546622"/>
          </a:xfrm>
          <a:prstGeom prst="rect">
            <a:avLst/>
          </a:prstGeom>
        </p:spPr>
      </p:pic>
    </p:spTree>
    <p:extLst>
      <p:ext uri="{BB962C8B-B14F-4D97-AF65-F5344CB8AC3E}">
        <p14:creationId xmlns:p14="http://schemas.microsoft.com/office/powerpoint/2010/main" val="149062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B2C3C-5848-F74B-8DDA-7C9FB6120075}"/>
              </a:ext>
            </a:extLst>
          </p:cNvPr>
          <p:cNvSpPr>
            <a:spLocks noGrp="1"/>
          </p:cNvSpPr>
          <p:nvPr>
            <p:ph type="title"/>
          </p:nvPr>
        </p:nvSpPr>
        <p:spPr/>
        <p:txBody>
          <a:bodyPr/>
          <a:lstStyle/>
          <a:p>
            <a:r>
              <a:rPr lang="en-US" dirty="0"/>
              <a:t>Quotations</a:t>
            </a:r>
          </a:p>
        </p:txBody>
      </p:sp>
      <p:sp>
        <p:nvSpPr>
          <p:cNvPr id="3" name="Text Placeholder 2">
            <a:extLst>
              <a:ext uri="{FF2B5EF4-FFF2-40B4-BE49-F238E27FC236}">
                <a16:creationId xmlns:a16="http://schemas.microsoft.com/office/drawing/2014/main" id="{A17EED1B-B89A-B44D-B1CA-3BCCF851BD88}"/>
              </a:ext>
            </a:extLst>
          </p:cNvPr>
          <p:cNvSpPr>
            <a:spLocks noGrp="1"/>
          </p:cNvSpPr>
          <p:nvPr>
            <p:ph type="body" sz="quarter" idx="13"/>
          </p:nvPr>
        </p:nvSpPr>
        <p:spPr/>
        <p:txBody>
          <a:bodyPr/>
          <a:lstStyle/>
          <a:p>
            <a:r>
              <a:rPr lang="en-US" dirty="0"/>
              <a:t>HTML provides option to mark up inline or block level quotation.</a:t>
            </a:r>
          </a:p>
          <a:p>
            <a:endParaRPr lang="en-US" dirty="0"/>
          </a:p>
          <a:p>
            <a:r>
              <a:rPr lang="en-US" dirty="0"/>
              <a:t>&lt;blockquote&gt;</a:t>
            </a:r>
          </a:p>
          <a:p>
            <a:endParaRPr lang="en-US" dirty="0"/>
          </a:p>
          <a:p>
            <a:r>
              <a:rPr lang="en-US" dirty="0"/>
              <a:t>&lt;q&gt;</a:t>
            </a:r>
          </a:p>
        </p:txBody>
      </p:sp>
      <p:sp>
        <p:nvSpPr>
          <p:cNvPr id="4" name="Text Placeholder 3">
            <a:extLst>
              <a:ext uri="{FF2B5EF4-FFF2-40B4-BE49-F238E27FC236}">
                <a16:creationId xmlns:a16="http://schemas.microsoft.com/office/drawing/2014/main" id="{96736894-F3C0-274B-8752-91C81AD75731}"/>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EC66339A-E2FC-9546-A502-AC123945DE92}"/>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6C0CCBB8-9ACD-6F43-B839-1D97D9C2DB0A}"/>
              </a:ext>
            </a:extLst>
          </p:cNvP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7" name="Picture 6">
            <a:extLst>
              <a:ext uri="{FF2B5EF4-FFF2-40B4-BE49-F238E27FC236}">
                <a16:creationId xmlns:a16="http://schemas.microsoft.com/office/drawing/2014/main" id="{E597E24C-E2B9-C049-9713-CA8ED99D5B10}"/>
              </a:ext>
            </a:extLst>
          </p:cNvPr>
          <p:cNvPicPr>
            <a:picLocks noChangeAspect="1"/>
          </p:cNvPicPr>
          <p:nvPr/>
        </p:nvPicPr>
        <p:blipFill>
          <a:blip r:embed="rId2"/>
          <a:stretch>
            <a:fillRect/>
          </a:stretch>
        </p:blipFill>
        <p:spPr>
          <a:xfrm>
            <a:off x="4843948" y="6330552"/>
            <a:ext cx="12651698" cy="1372811"/>
          </a:xfrm>
          <a:prstGeom prst="rect">
            <a:avLst/>
          </a:prstGeom>
        </p:spPr>
      </p:pic>
      <p:pic>
        <p:nvPicPr>
          <p:cNvPr id="8" name="Picture 7">
            <a:extLst>
              <a:ext uri="{FF2B5EF4-FFF2-40B4-BE49-F238E27FC236}">
                <a16:creationId xmlns:a16="http://schemas.microsoft.com/office/drawing/2014/main" id="{022B52BD-22BB-7246-B719-38D00F560EA7}"/>
              </a:ext>
            </a:extLst>
          </p:cNvPr>
          <p:cNvPicPr>
            <a:picLocks noChangeAspect="1"/>
          </p:cNvPicPr>
          <p:nvPr/>
        </p:nvPicPr>
        <p:blipFill>
          <a:blip r:embed="rId3"/>
          <a:stretch>
            <a:fillRect/>
          </a:stretch>
        </p:blipFill>
        <p:spPr>
          <a:xfrm>
            <a:off x="9958838" y="2574925"/>
            <a:ext cx="7514323" cy="2448341"/>
          </a:xfrm>
          <a:prstGeom prst="rect">
            <a:avLst/>
          </a:prstGeom>
        </p:spPr>
      </p:pic>
    </p:spTree>
    <p:extLst>
      <p:ext uri="{BB962C8B-B14F-4D97-AF65-F5344CB8AC3E}">
        <p14:creationId xmlns:p14="http://schemas.microsoft.com/office/powerpoint/2010/main" val="289113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1903-8484-0A4A-81ED-ACE23E0A2778}"/>
              </a:ext>
            </a:extLst>
          </p:cNvPr>
          <p:cNvSpPr>
            <a:spLocks noGrp="1"/>
          </p:cNvSpPr>
          <p:nvPr>
            <p:ph type="title"/>
          </p:nvPr>
        </p:nvSpPr>
        <p:spPr/>
        <p:txBody>
          <a:bodyPr/>
          <a:lstStyle/>
          <a:p>
            <a:r>
              <a:rPr lang="en-US" dirty="0"/>
              <a:t>Abbreviations</a:t>
            </a:r>
          </a:p>
        </p:txBody>
      </p:sp>
      <p:sp>
        <p:nvSpPr>
          <p:cNvPr id="3" name="Text Placeholder 2">
            <a:extLst>
              <a:ext uri="{FF2B5EF4-FFF2-40B4-BE49-F238E27FC236}">
                <a16:creationId xmlns:a16="http://schemas.microsoft.com/office/drawing/2014/main" id="{76142DE0-0E72-954C-BECB-A9845964C89C}"/>
              </a:ext>
            </a:extLst>
          </p:cNvPr>
          <p:cNvSpPr>
            <a:spLocks noGrp="1"/>
          </p:cNvSpPr>
          <p:nvPr>
            <p:ph type="body" sz="quarter" idx="13"/>
          </p:nvPr>
        </p:nvSpPr>
        <p:spPr/>
        <p:txBody>
          <a:bodyPr/>
          <a:lstStyle/>
          <a:p>
            <a:r>
              <a:rPr lang="en-US" dirty="0"/>
              <a:t>HTML provides an element to mark up an abbreviation.</a:t>
            </a:r>
          </a:p>
        </p:txBody>
      </p:sp>
      <p:sp>
        <p:nvSpPr>
          <p:cNvPr id="4" name="Text Placeholder 3">
            <a:extLst>
              <a:ext uri="{FF2B5EF4-FFF2-40B4-BE49-F238E27FC236}">
                <a16:creationId xmlns:a16="http://schemas.microsoft.com/office/drawing/2014/main" id="{9EC7BABA-0805-9041-9E54-E4BC6E304FFF}"/>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44FF8262-FA16-904C-BC9D-392776D8D6C1}"/>
              </a:ext>
            </a:extLst>
          </p:cNvPr>
          <p:cNvSpPr>
            <a:spLocks noGrp="1"/>
          </p:cNvSpPr>
          <p:nvPr>
            <p:ph type="ftr" sz="quarter" idx="10"/>
          </p:nvPr>
        </p:nvSpPr>
        <p:spPr/>
        <p:txBody>
          <a:bodyPr/>
          <a:lstStyle/>
          <a:p>
            <a:r>
              <a:rPr lang="en-US" dirty="0"/>
              <a:t>IBM </a:t>
            </a:r>
            <a:r>
              <a:rPr lang="en-US" dirty="0" err="1"/>
              <a:t>iX</a:t>
            </a:r>
            <a:r>
              <a:rPr lang="en-US" dirty="0"/>
              <a:t> / © IBM Corporation</a:t>
            </a:r>
          </a:p>
        </p:txBody>
      </p:sp>
      <p:sp>
        <p:nvSpPr>
          <p:cNvPr id="6" name="Slide Number Placeholder 5">
            <a:extLst>
              <a:ext uri="{FF2B5EF4-FFF2-40B4-BE49-F238E27FC236}">
                <a16:creationId xmlns:a16="http://schemas.microsoft.com/office/drawing/2014/main" id="{271BE895-2BD2-2548-90FF-37DEA085DFE8}"/>
              </a:ext>
            </a:extLst>
          </p:cNvPr>
          <p:cNvSpPr>
            <a:spLocks noGrp="1"/>
          </p:cNvSpPr>
          <p:nvPr>
            <p:ph type="sldNum" sz="quarter" idx="11"/>
          </p:nvPr>
        </p:nvSpPr>
        <p:spPr/>
        <p:txBody>
          <a:bodyPr/>
          <a:lstStyle/>
          <a:p>
            <a:fld id="{59395FB3-9C97-154F-86B2-7E381B951268}" type="slidenum">
              <a:rPr lang="en-US" smtClean="0"/>
              <a:pPr/>
              <a:t>18</a:t>
            </a:fld>
            <a:endParaRPr lang="en-US" dirty="0"/>
          </a:p>
        </p:txBody>
      </p:sp>
      <p:pic>
        <p:nvPicPr>
          <p:cNvPr id="7" name="Picture 6">
            <a:extLst>
              <a:ext uri="{FF2B5EF4-FFF2-40B4-BE49-F238E27FC236}">
                <a16:creationId xmlns:a16="http://schemas.microsoft.com/office/drawing/2014/main" id="{1F3D5914-D9A4-404B-B093-7F38536C8C16}"/>
              </a:ext>
            </a:extLst>
          </p:cNvPr>
          <p:cNvPicPr>
            <a:picLocks noChangeAspect="1"/>
          </p:cNvPicPr>
          <p:nvPr/>
        </p:nvPicPr>
        <p:blipFill>
          <a:blip r:embed="rId2"/>
          <a:stretch>
            <a:fillRect/>
          </a:stretch>
        </p:blipFill>
        <p:spPr>
          <a:xfrm>
            <a:off x="2173574" y="5148262"/>
            <a:ext cx="14855252" cy="1580728"/>
          </a:xfrm>
          <a:prstGeom prst="rect">
            <a:avLst/>
          </a:prstGeom>
        </p:spPr>
      </p:pic>
    </p:spTree>
    <p:extLst>
      <p:ext uri="{BB962C8B-B14F-4D97-AF65-F5344CB8AC3E}">
        <p14:creationId xmlns:p14="http://schemas.microsoft.com/office/powerpoint/2010/main" val="369976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E333B-D7E9-7643-A0D4-825503946E6C}"/>
              </a:ext>
            </a:extLst>
          </p:cNvPr>
          <p:cNvSpPr>
            <a:spLocks noGrp="1"/>
          </p:cNvSpPr>
          <p:nvPr>
            <p:ph type="title"/>
          </p:nvPr>
        </p:nvSpPr>
        <p:spPr/>
        <p:txBody>
          <a:bodyPr/>
          <a:lstStyle/>
          <a:p>
            <a:r>
              <a:rPr lang="en-US" dirty="0"/>
              <a:t>Contact details</a:t>
            </a:r>
          </a:p>
        </p:txBody>
      </p:sp>
      <p:sp>
        <p:nvSpPr>
          <p:cNvPr id="3" name="Text Placeholder 2">
            <a:extLst>
              <a:ext uri="{FF2B5EF4-FFF2-40B4-BE49-F238E27FC236}">
                <a16:creationId xmlns:a16="http://schemas.microsoft.com/office/drawing/2014/main" id="{0280FA03-8FA9-FF48-94D9-87E4C3A3DC25}"/>
              </a:ext>
            </a:extLst>
          </p:cNvPr>
          <p:cNvSpPr>
            <a:spLocks noGrp="1"/>
          </p:cNvSpPr>
          <p:nvPr>
            <p:ph type="body" sz="quarter" idx="13"/>
          </p:nvPr>
        </p:nvSpPr>
        <p:spPr/>
        <p:txBody>
          <a:bodyPr/>
          <a:lstStyle/>
          <a:p>
            <a:r>
              <a:rPr lang="en-US" dirty="0"/>
              <a:t>&lt;address&gt; element can be used to mark up the contact details</a:t>
            </a:r>
          </a:p>
        </p:txBody>
      </p:sp>
      <p:sp>
        <p:nvSpPr>
          <p:cNvPr id="4" name="Text Placeholder 3">
            <a:extLst>
              <a:ext uri="{FF2B5EF4-FFF2-40B4-BE49-F238E27FC236}">
                <a16:creationId xmlns:a16="http://schemas.microsoft.com/office/drawing/2014/main" id="{9D82B3F7-CAC2-234F-A3AE-4C4BE4B509B4}"/>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B799006C-8B7A-1E46-80D9-DE37AE3CEFA2}"/>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E649FC9D-D30E-F74A-92C7-F4FE7DDBCFB4}"/>
              </a:ext>
            </a:extLst>
          </p:cNvP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7" name="Picture 6">
            <a:extLst>
              <a:ext uri="{FF2B5EF4-FFF2-40B4-BE49-F238E27FC236}">
                <a16:creationId xmlns:a16="http://schemas.microsoft.com/office/drawing/2014/main" id="{DEB4935D-FBB9-E44B-9A74-282A46644BAF}"/>
              </a:ext>
            </a:extLst>
          </p:cNvPr>
          <p:cNvPicPr>
            <a:picLocks noChangeAspect="1"/>
          </p:cNvPicPr>
          <p:nvPr/>
        </p:nvPicPr>
        <p:blipFill>
          <a:blip r:embed="rId2"/>
          <a:stretch>
            <a:fillRect/>
          </a:stretch>
        </p:blipFill>
        <p:spPr>
          <a:xfrm>
            <a:off x="9620605" y="1285875"/>
            <a:ext cx="8210061" cy="6435725"/>
          </a:xfrm>
          <a:prstGeom prst="rect">
            <a:avLst/>
          </a:prstGeom>
        </p:spPr>
      </p:pic>
    </p:spTree>
    <p:extLst>
      <p:ext uri="{BB962C8B-B14F-4D97-AF65-F5344CB8AC3E}">
        <p14:creationId xmlns:p14="http://schemas.microsoft.com/office/powerpoint/2010/main" val="181930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718FEE-AED2-314F-91C8-B1BD9EC89B8E}"/>
              </a:ext>
            </a:extLst>
          </p:cNvPr>
          <p:cNvSpPr>
            <a:spLocks noGrp="1"/>
          </p:cNvSpPr>
          <p:nvPr>
            <p:ph type="title"/>
          </p:nvPr>
        </p:nvSpPr>
        <p:spPr/>
        <p:txBody>
          <a:bodyPr/>
          <a:lstStyle/>
          <a:p>
            <a:r>
              <a:rPr lang="de-DE" dirty="0"/>
              <a:t>Agenda</a:t>
            </a:r>
          </a:p>
        </p:txBody>
      </p:sp>
      <p:sp>
        <p:nvSpPr>
          <p:cNvPr id="4" name="Fußzeilenplatzhalter 3">
            <a:extLst>
              <a:ext uri="{FF2B5EF4-FFF2-40B4-BE49-F238E27FC236}">
                <a16:creationId xmlns:a16="http://schemas.microsoft.com/office/drawing/2014/main" id="{B37FEBE1-70FE-9E4A-B959-AED3353E1698}"/>
              </a:ext>
            </a:extLst>
          </p:cNvPr>
          <p:cNvSpPr>
            <a:spLocks noGrp="1"/>
          </p:cNvSpPr>
          <p:nvPr>
            <p:ph type="ftr" sz="quarter" idx="10"/>
          </p:nvPr>
        </p:nvSpPr>
        <p:spPr/>
        <p:txBody>
          <a:bodyPr/>
          <a:lstStyle/>
          <a:p>
            <a:r>
              <a:rPr lang="en-US"/>
              <a:t>IBM iX / © IBM Corporation</a:t>
            </a:r>
            <a:endParaRPr lang="en-US" dirty="0"/>
          </a:p>
        </p:txBody>
      </p:sp>
      <p:sp>
        <p:nvSpPr>
          <p:cNvPr id="5" name="Foliennummernplatzhalter 4">
            <a:extLst>
              <a:ext uri="{FF2B5EF4-FFF2-40B4-BE49-F238E27FC236}">
                <a16:creationId xmlns:a16="http://schemas.microsoft.com/office/drawing/2014/main" id="{87272684-9C14-0446-9995-01B3DCFBB3BD}"/>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9" name="Textfeld 8">
            <a:extLst>
              <a:ext uri="{FF2B5EF4-FFF2-40B4-BE49-F238E27FC236}">
                <a16:creationId xmlns:a16="http://schemas.microsoft.com/office/drawing/2014/main" id="{B9F6D7D8-F8FF-A247-8C0B-D79E156F77E6}"/>
              </a:ext>
            </a:extLst>
          </p:cNvPr>
          <p:cNvSpPr txBox="1"/>
          <p:nvPr/>
        </p:nvSpPr>
        <p:spPr>
          <a:xfrm>
            <a:off x="457200" y="2575075"/>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de-DE" sz="2800" kern="0" dirty="0" err="1">
                <a:solidFill>
                  <a:schemeClr val="tx1">
                    <a:lumMod val="95000"/>
                    <a:lumOff val="5000"/>
                  </a:schemeClr>
                </a:solidFill>
                <a:latin typeface="IBM Plex Sans" panose="020B0503050203000203" pitchFamily="34" charset="0"/>
              </a:rPr>
              <a:t>Recap</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of</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Friday</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Exercise</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HTML </a:t>
            </a:r>
            <a:r>
              <a:rPr lang="de-DE" sz="2800" kern="0" dirty="0" err="1">
                <a:solidFill>
                  <a:schemeClr val="tx1">
                    <a:lumMod val="95000"/>
                    <a:lumOff val="5000"/>
                  </a:schemeClr>
                </a:solidFill>
                <a:latin typeface="IBM Plex Sans" panose="020B0503050203000203" pitchFamily="34" charset="0"/>
              </a:rPr>
              <a:t>Fundamentals</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Headlines</a:t>
            </a: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Paragraphs</a:t>
            </a: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Text </a:t>
            </a:r>
            <a:r>
              <a:rPr lang="de-DE" sz="2800" kern="0" dirty="0" err="1">
                <a:solidFill>
                  <a:schemeClr val="tx1">
                    <a:lumMod val="95000"/>
                    <a:lumOff val="5000"/>
                  </a:schemeClr>
                </a:solidFill>
                <a:latin typeface="IBM Plex Sans" panose="020B0503050203000203" pitchFamily="34" charset="0"/>
              </a:rPr>
              <a:t>formatting</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Hyperlinks</a:t>
            </a:r>
          </a:p>
          <a:p>
            <a:pPr marL="457200" lvl="0" indent="-457200" defTabSz="914400" fontAlgn="base">
              <a:spcAft>
                <a:spcPct val="0"/>
              </a:spcAft>
              <a:buClr>
                <a:schemeClr val="tx1"/>
              </a:buClr>
              <a:buSzPct val="90000"/>
              <a:buFontTx/>
              <a:buChar char="-"/>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[lunch break]</a:t>
            </a: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Layouts</a:t>
            </a: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Lists</a:t>
            </a: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Tables</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Block/inline</a:t>
            </a:r>
          </a:p>
        </p:txBody>
      </p:sp>
      <p:pic>
        <p:nvPicPr>
          <p:cNvPr id="10" name="Grafik 24">
            <a:extLst>
              <a:ext uri="{FF2B5EF4-FFF2-40B4-BE49-F238E27FC236}">
                <a16:creationId xmlns:a16="http://schemas.microsoft.com/office/drawing/2014/main" id="{8CF0FDD2-0BE6-B84C-8B14-1E44278EDE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972" y="3919116"/>
            <a:ext cx="5770530" cy="2458292"/>
          </a:xfrm>
          <a:prstGeom prst="rect">
            <a:avLst/>
          </a:prstGeom>
        </p:spPr>
      </p:pic>
    </p:spTree>
    <p:extLst>
      <p:ext uri="{BB962C8B-B14F-4D97-AF65-F5344CB8AC3E}">
        <p14:creationId xmlns:p14="http://schemas.microsoft.com/office/powerpoint/2010/main" val="421342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209F8-DB5E-0E48-93B4-64812FCE8069}"/>
              </a:ext>
            </a:extLst>
          </p:cNvPr>
          <p:cNvSpPr>
            <a:spLocks noGrp="1"/>
          </p:cNvSpPr>
          <p:nvPr>
            <p:ph type="title"/>
          </p:nvPr>
        </p:nvSpPr>
        <p:spPr/>
        <p:txBody>
          <a:bodyPr/>
          <a:lstStyle/>
          <a:p>
            <a:r>
              <a:rPr lang="en-US" dirty="0"/>
              <a:t>Superscript / subscript</a:t>
            </a:r>
          </a:p>
        </p:txBody>
      </p:sp>
      <p:sp>
        <p:nvSpPr>
          <p:cNvPr id="3" name="Text Placeholder 2">
            <a:extLst>
              <a:ext uri="{FF2B5EF4-FFF2-40B4-BE49-F238E27FC236}">
                <a16:creationId xmlns:a16="http://schemas.microsoft.com/office/drawing/2014/main" id="{2C480B32-3482-B84D-9CBE-BBC06E591DAA}"/>
              </a:ext>
            </a:extLst>
          </p:cNvPr>
          <p:cNvSpPr>
            <a:spLocks noGrp="1"/>
          </p:cNvSpPr>
          <p:nvPr>
            <p:ph type="body" sz="quarter" idx="13"/>
          </p:nvPr>
        </p:nvSpPr>
        <p:spPr/>
        <p:txBody>
          <a:bodyPr/>
          <a:lstStyle/>
          <a:p>
            <a:r>
              <a:rPr lang="en-US" dirty="0"/>
              <a:t>To be able to mark up dates, mathematical equations, chemical formulas, we can use “&lt;sup&gt;” and ”&lt;sub&gt;” elements to mark up this content.</a:t>
            </a:r>
          </a:p>
        </p:txBody>
      </p:sp>
      <p:sp>
        <p:nvSpPr>
          <p:cNvPr id="4" name="Text Placeholder 3">
            <a:extLst>
              <a:ext uri="{FF2B5EF4-FFF2-40B4-BE49-F238E27FC236}">
                <a16:creationId xmlns:a16="http://schemas.microsoft.com/office/drawing/2014/main" id="{ED7463F2-A1F9-8049-A586-35FE2E2A049F}"/>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BC4688A-75F6-A94E-B31E-ADBBED9969A3}"/>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89C39211-6249-8E48-8448-5D0B2944A64C}"/>
              </a:ext>
            </a:extLst>
          </p:cNvPr>
          <p:cNvSpPr>
            <a:spLocks noGrp="1"/>
          </p:cNvSpPr>
          <p:nvPr>
            <p:ph type="sldNum" sz="quarter" idx="11"/>
          </p:nvPr>
        </p:nvSpPr>
        <p:spPr/>
        <p:txBody>
          <a:bodyPr/>
          <a:lstStyle/>
          <a:p>
            <a:fld id="{59395FB3-9C97-154F-86B2-7E381B951268}" type="slidenum">
              <a:rPr lang="en-US" smtClean="0"/>
              <a:pPr/>
              <a:t>20</a:t>
            </a:fld>
            <a:endParaRPr lang="en-US" dirty="0"/>
          </a:p>
        </p:txBody>
      </p:sp>
      <p:pic>
        <p:nvPicPr>
          <p:cNvPr id="7" name="Picture 6">
            <a:extLst>
              <a:ext uri="{FF2B5EF4-FFF2-40B4-BE49-F238E27FC236}">
                <a16:creationId xmlns:a16="http://schemas.microsoft.com/office/drawing/2014/main" id="{7D655892-10EC-8649-BED9-64B2B5F22C5B}"/>
              </a:ext>
            </a:extLst>
          </p:cNvPr>
          <p:cNvPicPr>
            <a:picLocks noChangeAspect="1"/>
          </p:cNvPicPr>
          <p:nvPr/>
        </p:nvPicPr>
        <p:blipFill>
          <a:blip r:embed="rId2"/>
          <a:stretch>
            <a:fillRect/>
          </a:stretch>
        </p:blipFill>
        <p:spPr>
          <a:xfrm>
            <a:off x="9678233" y="4200264"/>
            <a:ext cx="8075534" cy="1895995"/>
          </a:xfrm>
          <a:prstGeom prst="rect">
            <a:avLst/>
          </a:prstGeom>
        </p:spPr>
      </p:pic>
    </p:spTree>
    <p:extLst>
      <p:ext uri="{BB962C8B-B14F-4D97-AF65-F5344CB8AC3E}">
        <p14:creationId xmlns:p14="http://schemas.microsoft.com/office/powerpoint/2010/main" val="318462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209F8-DB5E-0E48-93B4-64812FCE8069}"/>
              </a:ext>
            </a:extLst>
          </p:cNvPr>
          <p:cNvSpPr>
            <a:spLocks noGrp="1"/>
          </p:cNvSpPr>
          <p:nvPr>
            <p:ph type="title"/>
          </p:nvPr>
        </p:nvSpPr>
        <p:spPr/>
        <p:txBody>
          <a:bodyPr/>
          <a:lstStyle/>
          <a:p>
            <a:r>
              <a:rPr lang="en-US" dirty="0"/>
              <a:t>Rendering the code</a:t>
            </a:r>
          </a:p>
        </p:txBody>
      </p:sp>
      <p:sp>
        <p:nvSpPr>
          <p:cNvPr id="3" name="Text Placeholder 2">
            <a:extLst>
              <a:ext uri="{FF2B5EF4-FFF2-40B4-BE49-F238E27FC236}">
                <a16:creationId xmlns:a16="http://schemas.microsoft.com/office/drawing/2014/main" id="{2C480B32-3482-B84D-9CBE-BBC06E591DAA}"/>
              </a:ext>
            </a:extLst>
          </p:cNvPr>
          <p:cNvSpPr>
            <a:spLocks noGrp="1"/>
          </p:cNvSpPr>
          <p:nvPr>
            <p:ph type="body" sz="quarter" idx="13"/>
          </p:nvPr>
        </p:nvSpPr>
        <p:spPr/>
        <p:txBody>
          <a:bodyPr/>
          <a:lstStyle/>
          <a:p>
            <a:r>
              <a:rPr lang="en-US" dirty="0"/>
              <a:t>There are different elements available for marking up the computer code in HTML:</a:t>
            </a:r>
          </a:p>
          <a:p>
            <a:pPr lvl="2"/>
            <a:r>
              <a:rPr lang="en-GB" sz="2400" dirty="0"/>
              <a:t>- &lt;code&gt; - For marking up generic pieces of computer code</a:t>
            </a:r>
            <a:br>
              <a:rPr lang="en-GB" sz="2400" dirty="0"/>
            </a:br>
            <a:r>
              <a:rPr lang="en-GB" sz="2400" dirty="0"/>
              <a:t>- &lt;pre&gt; - For retaining whitespace (generally code blocks)</a:t>
            </a:r>
            <a:br>
              <a:rPr lang="en-GB" sz="2400" dirty="0"/>
            </a:br>
            <a:r>
              <a:rPr lang="en-GB" sz="2400" dirty="0"/>
              <a:t>- &lt;var&gt; - For specifically marking up variable names.</a:t>
            </a:r>
            <a:br>
              <a:rPr lang="en-GB" sz="2400" dirty="0"/>
            </a:br>
            <a:r>
              <a:rPr lang="en-GB" sz="2400" dirty="0"/>
              <a:t>- &lt;</a:t>
            </a:r>
            <a:r>
              <a:rPr lang="en-GB" sz="2400" dirty="0" err="1"/>
              <a:t>kbd</a:t>
            </a:r>
            <a:r>
              <a:rPr lang="en-GB" sz="2400" dirty="0"/>
              <a:t>&gt; - For marking up keyboard (and other types of) input entered into the computer.</a:t>
            </a:r>
            <a:br>
              <a:rPr lang="en-GB" sz="2400" dirty="0"/>
            </a:br>
            <a:r>
              <a:rPr lang="en-GB" sz="2400" dirty="0"/>
              <a:t>- &lt;</a:t>
            </a:r>
            <a:r>
              <a:rPr lang="en-GB" sz="2400" dirty="0" err="1"/>
              <a:t>samp</a:t>
            </a:r>
            <a:r>
              <a:rPr lang="en-GB" sz="2400" dirty="0"/>
              <a:t>&gt; - For marking up the output of a computer program.</a:t>
            </a:r>
          </a:p>
          <a:p>
            <a:br>
              <a:rPr lang="en-US" sz="2400" dirty="0"/>
            </a:br>
            <a:r>
              <a:rPr lang="en-US" sz="2400" dirty="0"/>
              <a:t>					</a:t>
            </a:r>
          </a:p>
          <a:p>
            <a:r>
              <a:rPr lang="en-US" dirty="0"/>
              <a:t>All of them are rendered in Monospace font.</a:t>
            </a:r>
          </a:p>
        </p:txBody>
      </p:sp>
      <p:sp>
        <p:nvSpPr>
          <p:cNvPr id="4" name="Text Placeholder 3">
            <a:extLst>
              <a:ext uri="{FF2B5EF4-FFF2-40B4-BE49-F238E27FC236}">
                <a16:creationId xmlns:a16="http://schemas.microsoft.com/office/drawing/2014/main" id="{ED7463F2-A1F9-8049-A586-35FE2E2A049F}"/>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BC4688A-75F6-A94E-B31E-ADBBED9969A3}"/>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89C39211-6249-8E48-8448-5D0B2944A64C}"/>
              </a:ext>
            </a:extLst>
          </p:cNvPr>
          <p:cNvSpPr>
            <a:spLocks noGrp="1"/>
          </p:cNvSpPr>
          <p:nvPr>
            <p:ph type="sldNum" sz="quarter" idx="11"/>
          </p:nvPr>
        </p:nvSpPr>
        <p:spPr/>
        <p:txBody>
          <a:bodyPr/>
          <a:lstStyle/>
          <a:p>
            <a:fld id="{59395FB3-9C97-154F-86B2-7E381B951268}" type="slidenum">
              <a:rPr lang="en-US" smtClean="0"/>
              <a:pPr/>
              <a:t>21</a:t>
            </a:fld>
            <a:endParaRPr lang="en-US" dirty="0"/>
          </a:p>
        </p:txBody>
      </p:sp>
      <p:pic>
        <p:nvPicPr>
          <p:cNvPr id="8" name="Picture 7">
            <a:extLst>
              <a:ext uri="{FF2B5EF4-FFF2-40B4-BE49-F238E27FC236}">
                <a16:creationId xmlns:a16="http://schemas.microsoft.com/office/drawing/2014/main" id="{334628EF-7DD3-D64E-B688-08091CB188C1}"/>
              </a:ext>
            </a:extLst>
          </p:cNvPr>
          <p:cNvPicPr>
            <a:picLocks noChangeAspect="1"/>
          </p:cNvPicPr>
          <p:nvPr/>
        </p:nvPicPr>
        <p:blipFill>
          <a:blip r:embed="rId3"/>
          <a:stretch>
            <a:fillRect/>
          </a:stretch>
        </p:blipFill>
        <p:spPr>
          <a:xfrm>
            <a:off x="9601066" y="1630544"/>
            <a:ext cx="8229600" cy="3127248"/>
          </a:xfrm>
          <a:prstGeom prst="rect">
            <a:avLst/>
          </a:prstGeom>
        </p:spPr>
      </p:pic>
      <p:pic>
        <p:nvPicPr>
          <p:cNvPr id="12" name="Picture 11" descr="Text&#10;&#10;Description automatically generated">
            <a:extLst>
              <a:ext uri="{FF2B5EF4-FFF2-40B4-BE49-F238E27FC236}">
                <a16:creationId xmlns:a16="http://schemas.microsoft.com/office/drawing/2014/main" id="{9292B0CC-E779-1E40-8741-E98B28E6A3BE}"/>
              </a:ext>
            </a:extLst>
          </p:cNvPr>
          <p:cNvPicPr>
            <a:picLocks noChangeAspect="1"/>
          </p:cNvPicPr>
          <p:nvPr/>
        </p:nvPicPr>
        <p:blipFill>
          <a:blip r:embed="rId4"/>
          <a:stretch>
            <a:fillRect/>
          </a:stretch>
        </p:blipFill>
        <p:spPr>
          <a:xfrm>
            <a:off x="10752633" y="5702173"/>
            <a:ext cx="5938598" cy="2013371"/>
          </a:xfrm>
          <a:prstGeom prst="rect">
            <a:avLst/>
          </a:prstGeom>
        </p:spPr>
      </p:pic>
    </p:spTree>
    <p:extLst>
      <p:ext uri="{BB962C8B-B14F-4D97-AF65-F5344CB8AC3E}">
        <p14:creationId xmlns:p14="http://schemas.microsoft.com/office/powerpoint/2010/main" val="3219089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0708-8377-0C44-8242-46C03EB86381}"/>
              </a:ext>
            </a:extLst>
          </p:cNvPr>
          <p:cNvSpPr>
            <a:spLocks noGrp="1"/>
          </p:cNvSpPr>
          <p:nvPr>
            <p:ph type="title"/>
          </p:nvPr>
        </p:nvSpPr>
        <p:spPr/>
        <p:txBody>
          <a:bodyPr/>
          <a:lstStyle/>
          <a:p>
            <a:r>
              <a:rPr lang="en-US" dirty="0"/>
              <a:t>Date and time</a:t>
            </a:r>
          </a:p>
        </p:txBody>
      </p:sp>
      <p:sp>
        <p:nvSpPr>
          <p:cNvPr id="3" name="Text Placeholder 2">
            <a:extLst>
              <a:ext uri="{FF2B5EF4-FFF2-40B4-BE49-F238E27FC236}">
                <a16:creationId xmlns:a16="http://schemas.microsoft.com/office/drawing/2014/main" id="{89BD9632-DF5D-7B4E-9F2C-FAB68E4E35B4}"/>
              </a:ext>
            </a:extLst>
          </p:cNvPr>
          <p:cNvSpPr>
            <a:spLocks noGrp="1"/>
          </p:cNvSpPr>
          <p:nvPr>
            <p:ph type="body" sz="quarter" idx="13"/>
          </p:nvPr>
        </p:nvSpPr>
        <p:spPr/>
        <p:txBody>
          <a:bodyPr/>
          <a:lstStyle/>
          <a:p>
            <a:r>
              <a:rPr lang="en-US" dirty="0"/>
              <a:t>&lt;time&gt; element allow us to mark up date and time in machine-readable format.</a:t>
            </a:r>
          </a:p>
          <a:p>
            <a:endParaRPr lang="en-US" dirty="0"/>
          </a:p>
          <a:p>
            <a:r>
              <a:rPr lang="en-US" dirty="0"/>
              <a:t>As “datetime” attribute, we need to specify a machine readable format.</a:t>
            </a:r>
          </a:p>
          <a:p>
            <a:endParaRPr lang="en-US" dirty="0"/>
          </a:p>
          <a:p>
            <a:r>
              <a:rPr lang="en-US" dirty="0"/>
              <a:t>As the content of the element, we can represent a human readable format.</a:t>
            </a:r>
          </a:p>
        </p:txBody>
      </p:sp>
      <p:sp>
        <p:nvSpPr>
          <p:cNvPr id="4" name="Text Placeholder 3">
            <a:extLst>
              <a:ext uri="{FF2B5EF4-FFF2-40B4-BE49-F238E27FC236}">
                <a16:creationId xmlns:a16="http://schemas.microsoft.com/office/drawing/2014/main" id="{684154F4-8AAA-A94A-BDB7-4786266A3C83}"/>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5C9B2622-7EDE-A449-BA14-B75C37815C40}"/>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5A50F36F-DC81-3E41-81E5-4282BDBA4312}"/>
              </a:ext>
            </a:extLst>
          </p:cNvP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7" name="Picture 6">
            <a:extLst>
              <a:ext uri="{FF2B5EF4-FFF2-40B4-BE49-F238E27FC236}">
                <a16:creationId xmlns:a16="http://schemas.microsoft.com/office/drawing/2014/main" id="{D703BCE6-F1A8-7747-9812-2AB073A8EAC3}"/>
              </a:ext>
            </a:extLst>
          </p:cNvPr>
          <p:cNvPicPr>
            <a:picLocks noChangeAspect="1"/>
          </p:cNvPicPr>
          <p:nvPr/>
        </p:nvPicPr>
        <p:blipFill>
          <a:blip r:embed="rId2"/>
          <a:stretch>
            <a:fillRect/>
          </a:stretch>
        </p:blipFill>
        <p:spPr>
          <a:xfrm>
            <a:off x="9975017" y="2846948"/>
            <a:ext cx="7481965" cy="1625711"/>
          </a:xfrm>
          <a:prstGeom prst="rect">
            <a:avLst/>
          </a:prstGeom>
        </p:spPr>
      </p:pic>
    </p:spTree>
    <p:extLst>
      <p:ext uri="{BB962C8B-B14F-4D97-AF65-F5344CB8AC3E}">
        <p14:creationId xmlns:p14="http://schemas.microsoft.com/office/powerpoint/2010/main" val="4089260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B39F2A49-EACA-9A4E-BF9B-AB396B563FC3}"/>
              </a:ext>
            </a:extLst>
          </p:cNvPr>
          <p:cNvSpPr>
            <a:spLocks noGrp="1"/>
          </p:cNvSpPr>
          <p:nvPr>
            <p:ph type="body" sz="quarter" idx="12"/>
          </p:nvPr>
        </p:nvSpPr>
        <p:spPr>
          <a:xfrm>
            <a:off x="9601200" y="2575074"/>
            <a:ext cx="8229600" cy="6435725"/>
          </a:xfrm>
        </p:spPr>
        <p:txBody>
          <a:bodyPr/>
          <a:lstStyle/>
          <a:p>
            <a:pPr marL="514350" indent="-514350">
              <a:buAutoNum type="arabicPeriod"/>
            </a:pPr>
            <a:r>
              <a:rPr lang="en-GB" dirty="0"/>
              <a:t>“Where recognition of the inherent dignity and of the equal and inalienable rights of all members of the human family is the foundation of freedom, justice and peace in the world.</a:t>
            </a:r>
            <a:br>
              <a:rPr lang="en-GB" dirty="0"/>
            </a:br>
            <a:r>
              <a:rPr lang="en-GB" dirty="0"/>
              <a:t>“</a:t>
            </a:r>
          </a:p>
          <a:p>
            <a:pPr marL="514350" indent="-514350">
              <a:buAutoNum type="arabicPeriod"/>
            </a:pPr>
            <a:r>
              <a:rPr lang="en-GB" dirty="0"/>
              <a:t>&lt;p&gt;NASA sure does some exciting work.&lt;/p&gt;</a:t>
            </a:r>
            <a:endParaRPr lang="en-HR" dirty="0"/>
          </a:p>
        </p:txBody>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57200" y="2575075"/>
            <a:ext cx="8229467" cy="6435725"/>
          </a:xfrm>
          <a:prstGeom prst="rect">
            <a:avLst/>
          </a:prstGeom>
          <a:noFill/>
          <a:ln>
            <a:noFill/>
          </a:ln>
        </p:spPr>
        <p:txBody>
          <a:bodyPr wrap="square" lIns="0" tIns="0" rIns="0" bIns="0" rtlCol="0">
            <a:noAutofit/>
          </a:bodyPr>
          <a:lstStyle/>
          <a:p>
            <a:pPr marL="514350" lvl="0" indent="-514350" defTabSz="914400" fontAlgn="base">
              <a:spcAft>
                <a:spcPct val="0"/>
              </a:spcAft>
              <a:buClr>
                <a:schemeClr val="tx1"/>
              </a:buClr>
              <a:buSzPct val="90000"/>
              <a:buAutoNum type="arabicPeriod"/>
            </a:pPr>
            <a:r>
              <a:rPr lang="en-GB" sz="2800" dirty="0"/>
              <a:t>In the text on the right you should:</a:t>
            </a:r>
            <a:br>
              <a:rPr lang="en-GB" sz="2800" dirty="0"/>
            </a:br>
            <a:r>
              <a:rPr lang="en-GB" dirty="0"/>
              <a:t>- </a:t>
            </a:r>
            <a:r>
              <a:rPr lang="en-GB" sz="2800" dirty="0"/>
              <a:t>use tag for importance on "equal and inalienable rights"</a:t>
            </a:r>
            <a:br>
              <a:rPr lang="en-GB" sz="2800" dirty="0"/>
            </a:br>
            <a:r>
              <a:rPr lang="en-GB" dirty="0"/>
              <a:t>- </a:t>
            </a:r>
            <a:r>
              <a:rPr lang="en-GB" sz="2800" dirty="0"/>
              <a:t>use tag for emphasis on "all members of the human family"</a:t>
            </a:r>
            <a:br>
              <a:rPr lang="en-GB" sz="2800" dirty="0"/>
            </a:br>
            <a:r>
              <a:rPr lang="en-GB" dirty="0"/>
              <a:t>- </a:t>
            </a:r>
            <a:r>
              <a:rPr lang="en-GB" sz="2800" dirty="0"/>
              <a:t>use both tags on "freedom, justice and peace in the world.”</a:t>
            </a:r>
          </a:p>
          <a:p>
            <a:pPr marL="514350" lvl="0" indent="-514350" defTabSz="914400" fontAlgn="base">
              <a:spcAft>
                <a:spcPct val="0"/>
              </a:spcAft>
              <a:buClr>
                <a:schemeClr val="tx1"/>
              </a:buClr>
              <a:buSzPct val="90000"/>
              <a:buAutoNum type="arabicPeriod"/>
            </a:pPr>
            <a:endParaRPr lang="en-GB" sz="2800" kern="0" dirty="0">
              <a:solidFill>
                <a:schemeClr val="tx1">
                  <a:lumMod val="95000"/>
                  <a:lumOff val="5000"/>
                </a:schemeClr>
              </a:solidFill>
              <a:latin typeface="IBM Plex Sans" panose="020B0503050203000203" pitchFamily="34" charset="0"/>
            </a:endParaRPr>
          </a:p>
          <a:p>
            <a:pPr marL="514350" lvl="0" indent="-514350" defTabSz="914400" fontAlgn="base">
              <a:spcAft>
                <a:spcPct val="0"/>
              </a:spcAft>
              <a:buClr>
                <a:schemeClr val="tx1"/>
              </a:buClr>
              <a:buSzPct val="90000"/>
              <a:buAutoNum type="arabicPeriod"/>
            </a:pPr>
            <a:r>
              <a:rPr lang="en-GB" sz="2800" kern="0" dirty="0">
                <a:solidFill>
                  <a:schemeClr val="tx1">
                    <a:lumMod val="95000"/>
                    <a:lumOff val="5000"/>
                  </a:schemeClr>
                </a:solidFill>
                <a:latin typeface="IBM Plex Sans" panose="020B0503050203000203" pitchFamily="34" charset="0"/>
              </a:rPr>
              <a:t>Mark up the abbreviation in the example on the right.</a:t>
            </a:r>
          </a:p>
          <a:p>
            <a:pPr marL="514350" lvl="0" indent="-514350" defTabSz="914400" fontAlgn="base">
              <a:spcAft>
                <a:spcPct val="0"/>
              </a:spcAft>
              <a:buClr>
                <a:schemeClr val="tx1"/>
              </a:buClr>
              <a:buSzPct val="90000"/>
              <a:buAutoNum type="arabicPeriod"/>
            </a:pPr>
            <a:endParaRPr lang="en-GB" sz="2800" kern="0" dirty="0">
              <a:solidFill>
                <a:schemeClr val="tx1">
                  <a:lumMod val="95000"/>
                  <a:lumOff val="5000"/>
                </a:schemeClr>
              </a:solidFill>
              <a:latin typeface="IBM Plex Sans" panose="020B0503050203000203" pitchFamily="34" charset="0"/>
            </a:endParaRPr>
          </a:p>
          <a:p>
            <a:pPr marL="514350" lvl="0" indent="-514350" defTabSz="914400" fontAlgn="base">
              <a:spcAft>
                <a:spcPct val="0"/>
              </a:spcAft>
              <a:buClr>
                <a:schemeClr val="tx1"/>
              </a:buClr>
              <a:buSzPct val="90000"/>
              <a:buAutoNum type="arabicPeriod"/>
            </a:pPr>
            <a:r>
              <a:rPr lang="en-GB" sz="2800" kern="0" dirty="0">
                <a:solidFill>
                  <a:schemeClr val="tx1">
                    <a:lumMod val="95000"/>
                    <a:lumOff val="5000"/>
                  </a:schemeClr>
                </a:solidFill>
                <a:latin typeface="IBM Plex Sans" panose="020B0503050203000203" pitchFamily="34" charset="0"/>
              </a:rPr>
              <a:t>Add your contact details with correct HTML elements (name, street, post code, city, phone and email)</a:t>
            </a:r>
          </a:p>
        </p:txBody>
      </p:sp>
    </p:spTree>
    <p:extLst>
      <p:ext uri="{BB962C8B-B14F-4D97-AF65-F5344CB8AC3E}">
        <p14:creationId xmlns:p14="http://schemas.microsoft.com/office/powerpoint/2010/main" val="541956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Hyperlinks</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24</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1756000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2F93EF-01E7-F843-805A-9C9B1D9360BB}"/>
              </a:ext>
            </a:extLst>
          </p:cNvPr>
          <p:cNvSpPr>
            <a:spLocks noGrp="1"/>
          </p:cNvSpPr>
          <p:nvPr>
            <p:ph type="title"/>
          </p:nvPr>
        </p:nvSpPr>
        <p:spPr/>
        <p:txBody>
          <a:bodyPr/>
          <a:lstStyle/>
          <a:p>
            <a:r>
              <a:rPr lang="en-US" dirty="0"/>
              <a:t>Hyperlinks</a:t>
            </a:r>
          </a:p>
        </p:txBody>
      </p:sp>
      <p:sp>
        <p:nvSpPr>
          <p:cNvPr id="7" name="Text Placeholder 6">
            <a:extLst>
              <a:ext uri="{FF2B5EF4-FFF2-40B4-BE49-F238E27FC236}">
                <a16:creationId xmlns:a16="http://schemas.microsoft.com/office/drawing/2014/main" id="{452B4C37-EAE2-4548-9439-76A4995371DD}"/>
              </a:ext>
            </a:extLst>
          </p:cNvPr>
          <p:cNvSpPr>
            <a:spLocks noGrp="1"/>
          </p:cNvSpPr>
          <p:nvPr>
            <p:ph type="body" sz="quarter" idx="13"/>
          </p:nvPr>
        </p:nvSpPr>
        <p:spPr/>
        <p:txBody>
          <a:bodyPr/>
          <a:lstStyle/>
          <a:p>
            <a:r>
              <a:rPr lang="en-US" dirty="0"/>
              <a:t>They are what makes the Web a </a:t>
            </a:r>
            <a:r>
              <a:rPr lang="en-US" i="1" dirty="0"/>
              <a:t>web</a:t>
            </a:r>
            <a:r>
              <a:rPr lang="en-US" dirty="0"/>
              <a:t>. </a:t>
            </a:r>
            <a:r>
              <a:rPr lang="en-US" dirty="0">
                <a:sym typeface="Wingdings" pitchFamily="2" charset="2"/>
              </a:rPr>
              <a:t></a:t>
            </a:r>
          </a:p>
          <a:p>
            <a:endParaRPr lang="en-US" dirty="0">
              <a:sym typeface="Wingdings" pitchFamily="2" charset="2"/>
            </a:endParaRPr>
          </a:p>
          <a:p>
            <a:r>
              <a:rPr lang="en-US" dirty="0">
                <a:sym typeface="Wingdings" pitchFamily="2" charset="2"/>
              </a:rPr>
              <a:t>They allow us to link documents to other documents/resources.</a:t>
            </a:r>
          </a:p>
          <a:p>
            <a:endParaRPr lang="en-US" dirty="0">
              <a:sym typeface="Wingdings" pitchFamily="2" charset="2"/>
            </a:endParaRPr>
          </a:p>
          <a:p>
            <a:r>
              <a:rPr lang="en-US" dirty="0">
                <a:sym typeface="Wingdings" pitchFamily="2" charset="2"/>
              </a:rPr>
              <a:t>Base for this is a web address or URL.</a:t>
            </a:r>
          </a:p>
          <a:p>
            <a:endParaRPr lang="en-US" dirty="0">
              <a:sym typeface="Wingdings" pitchFamily="2" charset="2"/>
            </a:endParaRPr>
          </a:p>
          <a:p>
            <a:r>
              <a:rPr lang="en-US" dirty="0">
                <a:sym typeface="Wingdings" pitchFamily="2" charset="2"/>
              </a:rPr>
              <a:t>URL can point to HTML files, images, videos, text documents or anything else that lives on the Web.</a:t>
            </a:r>
          </a:p>
        </p:txBody>
      </p:sp>
      <p:sp>
        <p:nvSpPr>
          <p:cNvPr id="6" name="Text Placeholder 5">
            <a:extLst>
              <a:ext uri="{FF2B5EF4-FFF2-40B4-BE49-F238E27FC236}">
                <a16:creationId xmlns:a16="http://schemas.microsoft.com/office/drawing/2014/main" id="{6A15FD80-A41A-A74A-A623-D805D589C188}"/>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2EE881DA-5BF1-6F48-A90C-74E35CB3BDFF}"/>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6C574D21-22C3-7341-B171-28DF60F0F627}"/>
              </a:ext>
            </a:extLst>
          </p:cNvPr>
          <p:cNvSpPr>
            <a:spLocks noGrp="1"/>
          </p:cNvSpPr>
          <p:nvPr>
            <p:ph type="sldNum" sz="quarter" idx="11"/>
          </p:nvPr>
        </p:nvSpPr>
        <p:spPr/>
        <p:txBody>
          <a:bodyPr/>
          <a:lstStyle/>
          <a:p>
            <a:fld id="{59395FB3-9C97-154F-86B2-7E381B951268}" type="slidenum">
              <a:rPr lang="en-US" smtClean="0"/>
              <a:pPr/>
              <a:t>25</a:t>
            </a:fld>
            <a:endParaRPr lang="en-US" dirty="0"/>
          </a:p>
        </p:txBody>
      </p:sp>
    </p:spTree>
    <p:extLst>
      <p:ext uri="{BB962C8B-B14F-4D97-AF65-F5344CB8AC3E}">
        <p14:creationId xmlns:p14="http://schemas.microsoft.com/office/powerpoint/2010/main" val="308297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53F06-63F1-DA4D-B5FD-0366571FBD9F}"/>
              </a:ext>
            </a:extLst>
          </p:cNvPr>
          <p:cNvSpPr>
            <a:spLocks noGrp="1"/>
          </p:cNvSpPr>
          <p:nvPr>
            <p:ph type="title"/>
          </p:nvPr>
        </p:nvSpPr>
        <p:spPr/>
        <p:txBody>
          <a:bodyPr/>
          <a:lstStyle/>
          <a:p>
            <a:r>
              <a:rPr lang="en-US" dirty="0"/>
              <a:t>Hyperlinks</a:t>
            </a:r>
          </a:p>
        </p:txBody>
      </p:sp>
      <p:sp>
        <p:nvSpPr>
          <p:cNvPr id="3" name="Text Placeholder 2">
            <a:extLst>
              <a:ext uri="{FF2B5EF4-FFF2-40B4-BE49-F238E27FC236}">
                <a16:creationId xmlns:a16="http://schemas.microsoft.com/office/drawing/2014/main" id="{0D76C20C-150E-5346-8119-10EA3E3D2380}"/>
              </a:ext>
            </a:extLst>
          </p:cNvPr>
          <p:cNvSpPr>
            <a:spLocks noGrp="1"/>
          </p:cNvSpPr>
          <p:nvPr>
            <p:ph type="body" sz="quarter" idx="13"/>
          </p:nvPr>
        </p:nvSpPr>
        <p:spPr/>
        <p:txBody>
          <a:bodyPr/>
          <a:lstStyle/>
          <a:p>
            <a:r>
              <a:rPr lang="en-US" dirty="0"/>
              <a:t>Link is created by wrapping the content inside an “&lt;a&gt;” element and using the “</a:t>
            </a:r>
            <a:r>
              <a:rPr lang="en-US" dirty="0" err="1"/>
              <a:t>href</a:t>
            </a:r>
            <a:r>
              <a:rPr lang="en-US" dirty="0"/>
              <a:t>” attribute.</a:t>
            </a:r>
          </a:p>
        </p:txBody>
      </p:sp>
      <p:sp>
        <p:nvSpPr>
          <p:cNvPr id="4" name="Text Placeholder 3">
            <a:extLst>
              <a:ext uri="{FF2B5EF4-FFF2-40B4-BE49-F238E27FC236}">
                <a16:creationId xmlns:a16="http://schemas.microsoft.com/office/drawing/2014/main" id="{B55C6821-158C-B54D-8E30-22FD744E6A10}"/>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2850F6F4-4EA3-2548-BCF6-D2BCA2D5010F}"/>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CF3409C1-710F-704E-8878-EF5B6F44EAFE}"/>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7" name="Picture 6">
            <a:extLst>
              <a:ext uri="{FF2B5EF4-FFF2-40B4-BE49-F238E27FC236}">
                <a16:creationId xmlns:a16="http://schemas.microsoft.com/office/drawing/2014/main" id="{662BE5F0-280B-EE41-A271-2D527B9738EC}"/>
              </a:ext>
            </a:extLst>
          </p:cNvPr>
          <p:cNvPicPr>
            <a:picLocks noChangeAspect="1"/>
          </p:cNvPicPr>
          <p:nvPr/>
        </p:nvPicPr>
        <p:blipFill>
          <a:blip r:embed="rId2"/>
          <a:stretch>
            <a:fillRect/>
          </a:stretch>
        </p:blipFill>
        <p:spPr>
          <a:xfrm>
            <a:off x="5344840" y="4802483"/>
            <a:ext cx="12485826" cy="1601681"/>
          </a:xfrm>
          <a:prstGeom prst="rect">
            <a:avLst/>
          </a:prstGeom>
        </p:spPr>
      </p:pic>
    </p:spTree>
    <p:extLst>
      <p:ext uri="{BB962C8B-B14F-4D97-AF65-F5344CB8AC3E}">
        <p14:creationId xmlns:p14="http://schemas.microsoft.com/office/powerpoint/2010/main" val="74194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B11A-C978-444F-BFC8-5E79813C3237}"/>
              </a:ext>
            </a:extLst>
          </p:cNvPr>
          <p:cNvSpPr>
            <a:spLocks noGrp="1"/>
          </p:cNvSpPr>
          <p:nvPr>
            <p:ph type="title"/>
          </p:nvPr>
        </p:nvSpPr>
        <p:spPr/>
        <p:txBody>
          <a:bodyPr/>
          <a:lstStyle/>
          <a:p>
            <a:r>
              <a:rPr lang="en-US" dirty="0"/>
              <a:t>Hyperlinks</a:t>
            </a:r>
          </a:p>
        </p:txBody>
      </p:sp>
      <p:sp>
        <p:nvSpPr>
          <p:cNvPr id="3" name="Text Placeholder 2">
            <a:extLst>
              <a:ext uri="{FF2B5EF4-FFF2-40B4-BE49-F238E27FC236}">
                <a16:creationId xmlns:a16="http://schemas.microsoft.com/office/drawing/2014/main" id="{34914DBD-3ECA-BD46-8A00-BBA3FA9932E8}"/>
              </a:ext>
            </a:extLst>
          </p:cNvPr>
          <p:cNvSpPr>
            <a:spLocks noGrp="1"/>
          </p:cNvSpPr>
          <p:nvPr>
            <p:ph type="body" sz="quarter" idx="13"/>
          </p:nvPr>
        </p:nvSpPr>
        <p:spPr/>
        <p:txBody>
          <a:bodyPr/>
          <a:lstStyle/>
          <a:p>
            <a:r>
              <a:rPr lang="en-US" dirty="0"/>
              <a:t>&lt;title&gt; attribute should contain additional information about the content behind the link.</a:t>
            </a:r>
          </a:p>
          <a:p>
            <a:endParaRPr lang="en-US" dirty="0"/>
          </a:p>
          <a:p>
            <a:endParaRPr lang="en-US" dirty="0"/>
          </a:p>
          <a:p>
            <a:endParaRPr lang="en-US" dirty="0"/>
          </a:p>
          <a:p>
            <a:endParaRPr lang="en-US" dirty="0"/>
          </a:p>
          <a:p>
            <a:endParaRPr lang="en-US" dirty="0"/>
          </a:p>
          <a:p>
            <a:endParaRPr lang="en-US" dirty="0"/>
          </a:p>
          <a:p>
            <a:r>
              <a:rPr lang="en-US" dirty="0"/>
              <a:t>&lt;target&gt; attribute specifies whether the link opens in the same, or in a new window.</a:t>
            </a:r>
          </a:p>
        </p:txBody>
      </p:sp>
      <p:sp>
        <p:nvSpPr>
          <p:cNvPr id="4" name="Text Placeholder 3">
            <a:extLst>
              <a:ext uri="{FF2B5EF4-FFF2-40B4-BE49-F238E27FC236}">
                <a16:creationId xmlns:a16="http://schemas.microsoft.com/office/drawing/2014/main" id="{62766C37-94A0-3E4E-ABF0-DD43FDEDB9E6}"/>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D6FFF85B-A3F1-9346-9492-CCD0F79A5C9F}"/>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49F8065-10F7-1C46-A34E-6169B23BB40A}"/>
              </a:ext>
            </a:extLst>
          </p:cNvP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7" name="Picture 6">
            <a:extLst>
              <a:ext uri="{FF2B5EF4-FFF2-40B4-BE49-F238E27FC236}">
                <a16:creationId xmlns:a16="http://schemas.microsoft.com/office/drawing/2014/main" id="{2E46D6CC-D3C6-FA4C-B936-A621A1CFC96D}"/>
              </a:ext>
            </a:extLst>
          </p:cNvPr>
          <p:cNvPicPr>
            <a:picLocks noChangeAspect="1"/>
          </p:cNvPicPr>
          <p:nvPr/>
        </p:nvPicPr>
        <p:blipFill>
          <a:blip r:embed="rId2"/>
          <a:stretch>
            <a:fillRect/>
          </a:stretch>
        </p:blipFill>
        <p:spPr>
          <a:xfrm>
            <a:off x="6108358" y="3752181"/>
            <a:ext cx="11722308" cy="2069594"/>
          </a:xfrm>
          <a:prstGeom prst="rect">
            <a:avLst/>
          </a:prstGeom>
        </p:spPr>
      </p:pic>
      <p:pic>
        <p:nvPicPr>
          <p:cNvPr id="8" name="Picture 7">
            <a:extLst>
              <a:ext uri="{FF2B5EF4-FFF2-40B4-BE49-F238E27FC236}">
                <a16:creationId xmlns:a16="http://schemas.microsoft.com/office/drawing/2014/main" id="{C6B243B8-7E03-5249-9880-5E5FA371835A}"/>
              </a:ext>
            </a:extLst>
          </p:cNvPr>
          <p:cNvPicPr>
            <a:picLocks noChangeAspect="1"/>
          </p:cNvPicPr>
          <p:nvPr/>
        </p:nvPicPr>
        <p:blipFill>
          <a:blip r:embed="rId3"/>
          <a:stretch>
            <a:fillRect/>
          </a:stretch>
        </p:blipFill>
        <p:spPr>
          <a:xfrm>
            <a:off x="8244456" y="6808764"/>
            <a:ext cx="9586210" cy="2717929"/>
          </a:xfrm>
          <a:prstGeom prst="rect">
            <a:avLst/>
          </a:prstGeom>
        </p:spPr>
      </p:pic>
    </p:spTree>
    <p:extLst>
      <p:ext uri="{BB962C8B-B14F-4D97-AF65-F5344CB8AC3E}">
        <p14:creationId xmlns:p14="http://schemas.microsoft.com/office/powerpoint/2010/main" val="1200042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3FF8B-ECEF-8247-835E-BDE8F990DF66}"/>
              </a:ext>
            </a:extLst>
          </p:cNvPr>
          <p:cNvSpPr>
            <a:spLocks noGrp="1"/>
          </p:cNvSpPr>
          <p:nvPr>
            <p:ph type="title"/>
          </p:nvPr>
        </p:nvSpPr>
        <p:spPr/>
        <p:txBody>
          <a:bodyPr/>
          <a:lstStyle/>
          <a:p>
            <a:r>
              <a:rPr lang="en-US" dirty="0"/>
              <a:t>Hyperlinks – document fragments</a:t>
            </a:r>
          </a:p>
        </p:txBody>
      </p:sp>
      <p:sp>
        <p:nvSpPr>
          <p:cNvPr id="3" name="Text Placeholder 2">
            <a:extLst>
              <a:ext uri="{FF2B5EF4-FFF2-40B4-BE49-F238E27FC236}">
                <a16:creationId xmlns:a16="http://schemas.microsoft.com/office/drawing/2014/main" id="{2B99D69D-857F-0D4F-8BF5-18312BC263B5}"/>
              </a:ext>
            </a:extLst>
          </p:cNvPr>
          <p:cNvSpPr>
            <a:spLocks noGrp="1"/>
          </p:cNvSpPr>
          <p:nvPr>
            <p:ph type="body" sz="quarter" idx="13"/>
          </p:nvPr>
        </p:nvSpPr>
        <p:spPr/>
        <p:txBody>
          <a:bodyPr/>
          <a:lstStyle/>
          <a:p>
            <a:r>
              <a:rPr lang="en-US" dirty="0"/>
              <a:t>It is possible to link to a specific part of HTML document, instead of the document itself.</a:t>
            </a:r>
          </a:p>
          <a:p>
            <a:endParaRPr lang="en-US" dirty="0"/>
          </a:p>
          <a:p>
            <a:r>
              <a:rPr lang="en-US" dirty="0"/>
              <a:t>First, an ID attribute needs to be assigned to the element (e.g. headline)</a:t>
            </a:r>
          </a:p>
          <a:p>
            <a:endParaRPr lang="en-US" dirty="0"/>
          </a:p>
          <a:p>
            <a:r>
              <a:rPr lang="en-US" dirty="0"/>
              <a:t>Then, a link to this section needs to include it’s ID, preceded by a (#) symbol.</a:t>
            </a:r>
          </a:p>
        </p:txBody>
      </p:sp>
      <p:pic>
        <p:nvPicPr>
          <p:cNvPr id="8" name="Picture 7">
            <a:extLst>
              <a:ext uri="{FF2B5EF4-FFF2-40B4-BE49-F238E27FC236}">
                <a16:creationId xmlns:a16="http://schemas.microsoft.com/office/drawing/2014/main" id="{38F50F4C-E337-E74A-829C-74C8BDF2BEC8}"/>
              </a:ext>
            </a:extLst>
          </p:cNvPr>
          <p:cNvPicPr>
            <a:picLocks noChangeAspect="1"/>
          </p:cNvPicPr>
          <p:nvPr/>
        </p:nvPicPr>
        <p:blipFill>
          <a:blip r:embed="rId2"/>
          <a:stretch>
            <a:fillRect/>
          </a:stretch>
        </p:blipFill>
        <p:spPr>
          <a:xfrm>
            <a:off x="9601202" y="5914696"/>
            <a:ext cx="8118735" cy="1368676"/>
          </a:xfrm>
          <a:prstGeom prst="rect">
            <a:avLst/>
          </a:prstGeom>
        </p:spPr>
      </p:pic>
      <p:sp>
        <p:nvSpPr>
          <p:cNvPr id="5" name="Footer Placeholder 4">
            <a:extLst>
              <a:ext uri="{FF2B5EF4-FFF2-40B4-BE49-F238E27FC236}">
                <a16:creationId xmlns:a16="http://schemas.microsoft.com/office/drawing/2014/main" id="{C0E1F5F7-77A6-D54C-940A-0E619AD47374}"/>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C873570E-048C-3041-B436-41D9D930588B}"/>
              </a:ext>
            </a:extLst>
          </p:cNvPr>
          <p:cNvSpPr>
            <a:spLocks noGrp="1"/>
          </p:cNvSpPr>
          <p:nvPr>
            <p:ph type="sldNum" sz="quarter" idx="11"/>
          </p:nvPr>
        </p:nvSpPr>
        <p:spPr/>
        <p:txBody>
          <a:bodyPr/>
          <a:lstStyle/>
          <a:p>
            <a:fld id="{59395FB3-9C97-154F-86B2-7E381B951268}" type="slidenum">
              <a:rPr lang="en-US" smtClean="0"/>
              <a:pPr/>
              <a:t>28</a:t>
            </a:fld>
            <a:endParaRPr lang="en-US" dirty="0"/>
          </a:p>
        </p:txBody>
      </p:sp>
      <p:pic>
        <p:nvPicPr>
          <p:cNvPr id="7" name="Picture 6">
            <a:extLst>
              <a:ext uri="{FF2B5EF4-FFF2-40B4-BE49-F238E27FC236}">
                <a16:creationId xmlns:a16="http://schemas.microsoft.com/office/drawing/2014/main" id="{15A9E0C2-2090-594C-A94C-383075422E3A}"/>
              </a:ext>
            </a:extLst>
          </p:cNvPr>
          <p:cNvPicPr>
            <a:picLocks noChangeAspect="1"/>
          </p:cNvPicPr>
          <p:nvPr/>
        </p:nvPicPr>
        <p:blipFill>
          <a:blip r:embed="rId3"/>
          <a:stretch>
            <a:fillRect/>
          </a:stretch>
        </p:blipFill>
        <p:spPr>
          <a:xfrm>
            <a:off x="9601200" y="2574925"/>
            <a:ext cx="8118735" cy="1831920"/>
          </a:xfrm>
          <a:prstGeom prst="rect">
            <a:avLst/>
          </a:prstGeom>
        </p:spPr>
      </p:pic>
    </p:spTree>
    <p:extLst>
      <p:ext uri="{BB962C8B-B14F-4D97-AF65-F5344CB8AC3E}">
        <p14:creationId xmlns:p14="http://schemas.microsoft.com/office/powerpoint/2010/main" val="2749894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35D4-BB16-9C49-BCC5-81131B97FE12}"/>
              </a:ext>
            </a:extLst>
          </p:cNvPr>
          <p:cNvSpPr>
            <a:spLocks noGrp="1"/>
          </p:cNvSpPr>
          <p:nvPr>
            <p:ph type="title"/>
          </p:nvPr>
        </p:nvSpPr>
        <p:spPr/>
        <p:txBody>
          <a:bodyPr/>
          <a:lstStyle/>
          <a:p>
            <a:r>
              <a:rPr lang="en-US" dirty="0"/>
              <a:t>Email links</a:t>
            </a:r>
          </a:p>
        </p:txBody>
      </p:sp>
      <p:sp>
        <p:nvSpPr>
          <p:cNvPr id="3" name="Text Placeholder 2">
            <a:extLst>
              <a:ext uri="{FF2B5EF4-FFF2-40B4-BE49-F238E27FC236}">
                <a16:creationId xmlns:a16="http://schemas.microsoft.com/office/drawing/2014/main" id="{525EC6D1-D586-BE40-A7AE-2F6B34A891DE}"/>
              </a:ext>
            </a:extLst>
          </p:cNvPr>
          <p:cNvSpPr>
            <a:spLocks noGrp="1"/>
          </p:cNvSpPr>
          <p:nvPr>
            <p:ph type="body" sz="quarter" idx="13"/>
          </p:nvPr>
        </p:nvSpPr>
        <p:spPr/>
        <p:txBody>
          <a:bodyPr/>
          <a:lstStyle/>
          <a:p>
            <a:r>
              <a:rPr lang="en-US" dirty="0"/>
              <a:t>There’s a way to create links which open a new outgoing email message.</a:t>
            </a:r>
          </a:p>
          <a:p>
            <a:endParaRPr lang="en-US" dirty="0"/>
          </a:p>
          <a:p>
            <a:r>
              <a:rPr lang="en-US" dirty="0"/>
              <a:t>We can provide more info than just a receiver</a:t>
            </a:r>
          </a:p>
          <a:p>
            <a:r>
              <a:rPr lang="en-US" dirty="0"/>
              <a:t>	subject</a:t>
            </a:r>
          </a:p>
          <a:p>
            <a:r>
              <a:rPr lang="en-US" dirty="0"/>
              <a:t>	cc</a:t>
            </a:r>
          </a:p>
          <a:p>
            <a:r>
              <a:rPr lang="en-US" dirty="0"/>
              <a:t>	body</a:t>
            </a:r>
          </a:p>
        </p:txBody>
      </p:sp>
      <p:sp>
        <p:nvSpPr>
          <p:cNvPr id="4" name="Text Placeholder 3">
            <a:extLst>
              <a:ext uri="{FF2B5EF4-FFF2-40B4-BE49-F238E27FC236}">
                <a16:creationId xmlns:a16="http://schemas.microsoft.com/office/drawing/2014/main" id="{9CBD0019-BFD7-5848-8441-43D666871B5A}"/>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64CF62A2-9E96-B143-BBC5-67FA76ADACCD}"/>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3C2600AB-58A2-F543-8534-3479E700C1D3}"/>
              </a:ext>
            </a:extLst>
          </p:cNvPr>
          <p:cNvSpPr>
            <a:spLocks noGrp="1"/>
          </p:cNvSpPr>
          <p:nvPr>
            <p:ph type="sldNum" sz="quarter" idx="11"/>
          </p:nvPr>
        </p:nvSpPr>
        <p:spPr/>
        <p:txBody>
          <a:bodyPr/>
          <a:lstStyle/>
          <a:p>
            <a:fld id="{59395FB3-9C97-154F-86B2-7E381B951268}" type="slidenum">
              <a:rPr lang="en-US" smtClean="0"/>
              <a:pPr/>
              <a:t>29</a:t>
            </a:fld>
            <a:endParaRPr lang="en-US" dirty="0"/>
          </a:p>
        </p:txBody>
      </p:sp>
      <p:pic>
        <p:nvPicPr>
          <p:cNvPr id="7" name="Picture 6">
            <a:extLst>
              <a:ext uri="{FF2B5EF4-FFF2-40B4-BE49-F238E27FC236}">
                <a16:creationId xmlns:a16="http://schemas.microsoft.com/office/drawing/2014/main" id="{23FECA9D-AA33-594C-874D-AD8AEBF5C67B}"/>
              </a:ext>
            </a:extLst>
          </p:cNvPr>
          <p:cNvPicPr>
            <a:picLocks noChangeAspect="1"/>
          </p:cNvPicPr>
          <p:nvPr/>
        </p:nvPicPr>
        <p:blipFill>
          <a:blip r:embed="rId2"/>
          <a:stretch>
            <a:fillRect/>
          </a:stretch>
        </p:blipFill>
        <p:spPr>
          <a:xfrm>
            <a:off x="9601065" y="2119407"/>
            <a:ext cx="8229600" cy="1631092"/>
          </a:xfrm>
          <a:prstGeom prst="rect">
            <a:avLst/>
          </a:prstGeom>
        </p:spPr>
      </p:pic>
      <p:pic>
        <p:nvPicPr>
          <p:cNvPr id="8" name="Picture 7">
            <a:extLst>
              <a:ext uri="{FF2B5EF4-FFF2-40B4-BE49-F238E27FC236}">
                <a16:creationId xmlns:a16="http://schemas.microsoft.com/office/drawing/2014/main" id="{20BB9115-9195-344E-B1EE-6BF7AF5DEF6A}"/>
              </a:ext>
            </a:extLst>
          </p:cNvPr>
          <p:cNvPicPr>
            <a:picLocks noChangeAspect="1"/>
          </p:cNvPicPr>
          <p:nvPr/>
        </p:nvPicPr>
        <p:blipFill>
          <a:blip r:embed="rId3"/>
          <a:stretch>
            <a:fillRect/>
          </a:stretch>
        </p:blipFill>
        <p:spPr>
          <a:xfrm>
            <a:off x="4467069" y="6233266"/>
            <a:ext cx="13363596" cy="1523311"/>
          </a:xfrm>
          <a:prstGeom prst="rect">
            <a:avLst/>
          </a:prstGeom>
        </p:spPr>
      </p:pic>
    </p:spTree>
    <p:extLst>
      <p:ext uri="{BB962C8B-B14F-4D97-AF65-F5344CB8AC3E}">
        <p14:creationId xmlns:p14="http://schemas.microsoft.com/office/powerpoint/2010/main" val="3542813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Recap of Friday Exercise</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21879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2DEA1-D99F-E348-A8BB-3F0CEDCE2B20}"/>
              </a:ext>
            </a:extLst>
          </p:cNvPr>
          <p:cNvSpPr>
            <a:spLocks noGrp="1"/>
          </p:cNvSpPr>
          <p:nvPr>
            <p:ph type="title"/>
          </p:nvPr>
        </p:nvSpPr>
        <p:spPr/>
        <p:txBody>
          <a:bodyPr/>
          <a:lstStyle/>
          <a:p>
            <a:r>
              <a:rPr lang="en-US" dirty="0"/>
              <a:t>Phone links</a:t>
            </a:r>
          </a:p>
        </p:txBody>
      </p:sp>
      <p:sp>
        <p:nvSpPr>
          <p:cNvPr id="3" name="Text Placeholder 2">
            <a:extLst>
              <a:ext uri="{FF2B5EF4-FFF2-40B4-BE49-F238E27FC236}">
                <a16:creationId xmlns:a16="http://schemas.microsoft.com/office/drawing/2014/main" id="{3EAD9548-833C-264F-BE66-97FF2452D80D}"/>
              </a:ext>
            </a:extLst>
          </p:cNvPr>
          <p:cNvSpPr>
            <a:spLocks noGrp="1"/>
          </p:cNvSpPr>
          <p:nvPr>
            <p:ph type="body" sz="quarter" idx="13"/>
          </p:nvPr>
        </p:nvSpPr>
        <p:spPr/>
        <p:txBody>
          <a:bodyPr/>
          <a:lstStyle/>
          <a:p>
            <a:r>
              <a:rPr lang="en-US" dirty="0"/>
              <a:t>Similar is possible with a phone link, we just need to prefix the “</a:t>
            </a:r>
            <a:r>
              <a:rPr lang="en-US" dirty="0" err="1"/>
              <a:t>href</a:t>
            </a:r>
            <a:r>
              <a:rPr lang="en-US" dirty="0"/>
              <a:t>” with “</a:t>
            </a:r>
            <a:r>
              <a:rPr lang="en-US" dirty="0" err="1"/>
              <a:t>tel</a:t>
            </a:r>
            <a:r>
              <a:rPr lang="en-US" dirty="0"/>
              <a:t>:”.</a:t>
            </a:r>
          </a:p>
        </p:txBody>
      </p:sp>
      <p:sp>
        <p:nvSpPr>
          <p:cNvPr id="4" name="Text Placeholder 3">
            <a:extLst>
              <a:ext uri="{FF2B5EF4-FFF2-40B4-BE49-F238E27FC236}">
                <a16:creationId xmlns:a16="http://schemas.microsoft.com/office/drawing/2014/main" id="{DCB2C7E3-A555-C045-BCFF-DA9BA17E422A}"/>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7ED614D9-F9EA-0443-A814-B8DFF7A065C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2DFBAA08-B7AE-6640-BABC-D621D1B380EE}"/>
              </a:ext>
            </a:extLst>
          </p:cNvPr>
          <p:cNvSpPr>
            <a:spLocks noGrp="1"/>
          </p:cNvSpPr>
          <p:nvPr>
            <p:ph type="sldNum" sz="quarter" idx="11"/>
          </p:nvPr>
        </p:nvSpPr>
        <p:spPr/>
        <p:txBody>
          <a:bodyPr/>
          <a:lstStyle/>
          <a:p>
            <a:fld id="{59395FB3-9C97-154F-86B2-7E381B951268}" type="slidenum">
              <a:rPr lang="en-US" smtClean="0"/>
              <a:pPr/>
              <a:t>30</a:t>
            </a:fld>
            <a:endParaRPr lang="en-US" dirty="0"/>
          </a:p>
        </p:txBody>
      </p:sp>
      <p:pic>
        <p:nvPicPr>
          <p:cNvPr id="7" name="Picture 6">
            <a:extLst>
              <a:ext uri="{FF2B5EF4-FFF2-40B4-BE49-F238E27FC236}">
                <a16:creationId xmlns:a16="http://schemas.microsoft.com/office/drawing/2014/main" id="{F79AC1DB-99A2-4346-AE3D-78916CC4005A}"/>
              </a:ext>
            </a:extLst>
          </p:cNvPr>
          <p:cNvPicPr>
            <a:picLocks noChangeAspect="1"/>
          </p:cNvPicPr>
          <p:nvPr/>
        </p:nvPicPr>
        <p:blipFill>
          <a:blip r:embed="rId2"/>
          <a:stretch>
            <a:fillRect/>
          </a:stretch>
        </p:blipFill>
        <p:spPr>
          <a:xfrm>
            <a:off x="9601200" y="4254182"/>
            <a:ext cx="8229601" cy="1788160"/>
          </a:xfrm>
          <a:prstGeom prst="rect">
            <a:avLst/>
          </a:prstGeom>
        </p:spPr>
      </p:pic>
    </p:spTree>
    <p:extLst>
      <p:ext uri="{BB962C8B-B14F-4D97-AF65-F5344CB8AC3E}">
        <p14:creationId xmlns:p14="http://schemas.microsoft.com/office/powerpoint/2010/main" val="1456437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B39F2A49-EACA-9A4E-BF9B-AB396B563FC3}"/>
              </a:ext>
            </a:extLst>
          </p:cNvPr>
          <p:cNvSpPr>
            <a:spLocks noGrp="1"/>
          </p:cNvSpPr>
          <p:nvPr>
            <p:ph type="body" sz="quarter" idx="12"/>
          </p:nvPr>
        </p:nvSpPr>
        <p:spPr/>
        <p:txBody>
          <a:bodyPr/>
          <a:lstStyle/>
          <a:p>
            <a:endParaRPr lang="en-HR"/>
          </a:p>
        </p:txBody>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31</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57200" y="2575075"/>
            <a:ext cx="8229467" cy="6435725"/>
          </a:xfrm>
          <a:prstGeom prst="rect">
            <a:avLst/>
          </a:prstGeom>
          <a:noFill/>
          <a:ln>
            <a:noFill/>
          </a:ln>
        </p:spPr>
        <p:txBody>
          <a:bodyPr wrap="square" lIns="0" tIns="0" rIns="0" bIns="0" rtlCol="0">
            <a:noAutofit/>
          </a:bodyPr>
          <a:lstStyle/>
          <a:p>
            <a:pPr marL="514350" lvl="0" indent="-514350" defTabSz="914400" fontAlgn="base">
              <a:spcAft>
                <a:spcPct val="0"/>
              </a:spcAft>
              <a:buClr>
                <a:schemeClr val="tx1"/>
              </a:buClr>
              <a:buSzPct val="90000"/>
              <a:buAutoNum type="arabicPeriod"/>
            </a:pPr>
            <a:r>
              <a:rPr lang="en-GB" sz="2800" dirty="0"/>
              <a:t>Create link to the page of your will which should open in a new window.</a:t>
            </a:r>
            <a:br>
              <a:rPr lang="en-GB" sz="2800" dirty="0"/>
            </a:br>
            <a:endParaRPr lang="en-GB" sz="2800" dirty="0"/>
          </a:p>
          <a:p>
            <a:pPr marL="514350" lvl="0" indent="-514350" defTabSz="914400" fontAlgn="base">
              <a:spcAft>
                <a:spcPct val="0"/>
              </a:spcAft>
              <a:buClr>
                <a:schemeClr val="tx1"/>
              </a:buClr>
              <a:buSzPct val="90000"/>
              <a:buAutoNum type="arabicPeriod"/>
            </a:pPr>
            <a:r>
              <a:rPr lang="en-GB" sz="2800" dirty="0"/>
              <a:t>Create email and phone link.</a:t>
            </a:r>
            <a:br>
              <a:rPr lang="en-GB" sz="2800" dirty="0"/>
            </a:br>
            <a:endParaRPr lang="en-GB" sz="2800" dirty="0"/>
          </a:p>
          <a:p>
            <a:pPr marL="514350" lvl="0" indent="-514350" defTabSz="914400" fontAlgn="base">
              <a:spcAft>
                <a:spcPct val="0"/>
              </a:spcAft>
              <a:buClr>
                <a:schemeClr val="tx1"/>
              </a:buClr>
              <a:buSzPct val="90000"/>
              <a:buAutoNum type="arabicPeriod"/>
            </a:pPr>
            <a:r>
              <a:rPr lang="en-GB" sz="2800" dirty="0"/>
              <a:t>Create a link which links to a local image of your will.</a:t>
            </a:r>
            <a:br>
              <a:rPr lang="en-GB" sz="2800" dirty="0"/>
            </a:br>
            <a:endParaRPr lang="en-GB" sz="2800" dirty="0"/>
          </a:p>
          <a:p>
            <a:pPr marL="514350" lvl="0" indent="-514350" defTabSz="914400" fontAlgn="base">
              <a:spcAft>
                <a:spcPct val="0"/>
              </a:spcAft>
              <a:buClr>
                <a:schemeClr val="tx1"/>
              </a:buClr>
              <a:buSzPct val="90000"/>
              <a:buAutoNum type="arabicPeriod"/>
            </a:pPr>
            <a:r>
              <a:rPr lang="en-GB" sz="2800" dirty="0"/>
              <a:t>Create two html pages and create a simple navigation between them.</a:t>
            </a:r>
            <a:endParaRPr lang="de-DE" sz="2800" kern="0" dirty="0">
              <a:solidFill>
                <a:schemeClr val="tx1">
                  <a:lumMod val="95000"/>
                  <a:lumOff val="5000"/>
                </a:schemeClr>
              </a:solidFill>
              <a:latin typeface="IBM Plex Sans" panose="020B0503050203000203" pitchFamily="34" charset="0"/>
            </a:endParaRPr>
          </a:p>
        </p:txBody>
      </p:sp>
    </p:spTree>
    <p:extLst>
      <p:ext uri="{BB962C8B-B14F-4D97-AF65-F5344CB8AC3E}">
        <p14:creationId xmlns:p14="http://schemas.microsoft.com/office/powerpoint/2010/main" val="2202326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Layouts</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32</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428156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4248EE-230C-D546-BC8E-7F17AE7D58DF}"/>
              </a:ext>
            </a:extLst>
          </p:cNvPr>
          <p:cNvSpPr>
            <a:spLocks noGrp="1"/>
          </p:cNvSpPr>
          <p:nvPr>
            <p:ph type="title"/>
          </p:nvPr>
        </p:nvSpPr>
        <p:spPr/>
        <p:txBody>
          <a:bodyPr/>
          <a:lstStyle/>
          <a:p>
            <a:r>
              <a:rPr lang="en-US" dirty="0"/>
              <a:t>Lists</a:t>
            </a:r>
          </a:p>
        </p:txBody>
      </p:sp>
      <p:sp>
        <p:nvSpPr>
          <p:cNvPr id="7" name="Text Placeholder 6">
            <a:extLst>
              <a:ext uri="{FF2B5EF4-FFF2-40B4-BE49-F238E27FC236}">
                <a16:creationId xmlns:a16="http://schemas.microsoft.com/office/drawing/2014/main" id="{0BB6FD19-E35F-B847-9267-E0DAF597C055}"/>
              </a:ext>
            </a:extLst>
          </p:cNvPr>
          <p:cNvSpPr>
            <a:spLocks noGrp="1"/>
          </p:cNvSpPr>
          <p:nvPr>
            <p:ph type="body" sz="quarter" idx="13"/>
          </p:nvPr>
        </p:nvSpPr>
        <p:spPr/>
        <p:txBody>
          <a:bodyPr/>
          <a:lstStyle/>
          <a:p>
            <a:r>
              <a:rPr lang="en-US" dirty="0"/>
              <a:t>Lists are used to group up a set of related items.</a:t>
            </a:r>
          </a:p>
          <a:p>
            <a:endParaRPr lang="en-US" dirty="0"/>
          </a:p>
          <a:p>
            <a:r>
              <a:rPr lang="en-US" dirty="0"/>
              <a:t>Three different types of lists in HTML:</a:t>
            </a:r>
          </a:p>
          <a:p>
            <a:endParaRPr lang="en-US" dirty="0"/>
          </a:p>
          <a:p>
            <a:r>
              <a:rPr lang="en-US" dirty="0"/>
              <a:t>	&lt;ul&gt; - unordered list</a:t>
            </a:r>
          </a:p>
          <a:p>
            <a:r>
              <a:rPr lang="en-US" dirty="0"/>
              <a:t>	&lt;</a:t>
            </a:r>
            <a:r>
              <a:rPr lang="en-US" dirty="0" err="1"/>
              <a:t>ol</a:t>
            </a:r>
            <a:r>
              <a:rPr lang="en-US" dirty="0"/>
              <a:t>&gt; - ordered list</a:t>
            </a:r>
          </a:p>
          <a:p>
            <a:r>
              <a:rPr lang="en-US" dirty="0"/>
              <a:t>	&lt;dl&gt; - description list</a:t>
            </a:r>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62826F4C-BDDD-C940-98DC-88292E01B1A7}"/>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8894402F-FC09-864A-B3C2-501C81F74B48}"/>
              </a:ext>
            </a:extLst>
          </p:cNvPr>
          <p:cNvSpPr>
            <a:spLocks noGrp="1"/>
          </p:cNvSpPr>
          <p:nvPr>
            <p:ph type="ftr" sz="quarter" idx="10"/>
          </p:nvPr>
        </p:nvSpPr>
        <p:spPr/>
        <p:txBody>
          <a:bodyPr/>
          <a:lstStyle/>
          <a:p>
            <a:r>
              <a:rPr lang="en-US" dirty="0"/>
              <a:t>IBM </a:t>
            </a:r>
            <a:r>
              <a:rPr lang="en-US" dirty="0" err="1"/>
              <a:t>iX</a:t>
            </a:r>
            <a:r>
              <a:rPr lang="en-US" dirty="0"/>
              <a:t> / © IBM Corporation</a:t>
            </a:r>
          </a:p>
        </p:txBody>
      </p:sp>
      <p:sp>
        <p:nvSpPr>
          <p:cNvPr id="4" name="Slide Number Placeholder 3">
            <a:extLst>
              <a:ext uri="{FF2B5EF4-FFF2-40B4-BE49-F238E27FC236}">
                <a16:creationId xmlns:a16="http://schemas.microsoft.com/office/drawing/2014/main" id="{997D2E1F-E211-0942-8745-03388A4FCDBB}"/>
              </a:ext>
            </a:extLst>
          </p:cNvPr>
          <p:cNvSpPr>
            <a:spLocks noGrp="1"/>
          </p:cNvSpPr>
          <p:nvPr>
            <p:ph type="sldNum" sz="quarter" idx="11"/>
          </p:nvPr>
        </p:nvSpPr>
        <p:spPr/>
        <p:txBody>
          <a:bodyPr/>
          <a:lstStyle/>
          <a:p>
            <a:fld id="{59395FB3-9C97-154F-86B2-7E381B951268}" type="slidenum">
              <a:rPr lang="en-US" smtClean="0"/>
              <a:pPr/>
              <a:t>33</a:t>
            </a:fld>
            <a:endParaRPr lang="en-US" dirty="0"/>
          </a:p>
        </p:txBody>
      </p:sp>
      <p:pic>
        <p:nvPicPr>
          <p:cNvPr id="9" name="Picture 8" descr="Text, letter&#10;&#10;Description automatically generated">
            <a:extLst>
              <a:ext uri="{FF2B5EF4-FFF2-40B4-BE49-F238E27FC236}">
                <a16:creationId xmlns:a16="http://schemas.microsoft.com/office/drawing/2014/main" id="{0D8F2194-5776-EC48-A371-08D0491B4573}"/>
              </a:ext>
            </a:extLst>
          </p:cNvPr>
          <p:cNvPicPr>
            <a:picLocks noChangeAspect="1"/>
          </p:cNvPicPr>
          <p:nvPr/>
        </p:nvPicPr>
        <p:blipFill>
          <a:blip r:embed="rId2"/>
          <a:stretch>
            <a:fillRect/>
          </a:stretch>
        </p:blipFill>
        <p:spPr>
          <a:xfrm>
            <a:off x="9810750" y="1436359"/>
            <a:ext cx="7810500" cy="7861300"/>
          </a:xfrm>
          <a:prstGeom prst="rect">
            <a:avLst/>
          </a:prstGeom>
        </p:spPr>
      </p:pic>
      <p:sp>
        <p:nvSpPr>
          <p:cNvPr id="10" name="Footer Placeholder 2">
            <a:extLst>
              <a:ext uri="{FF2B5EF4-FFF2-40B4-BE49-F238E27FC236}">
                <a16:creationId xmlns:a16="http://schemas.microsoft.com/office/drawing/2014/main" id="{414DB972-46DB-1547-AAB1-39E5F20EA48B}"/>
              </a:ext>
            </a:extLst>
          </p:cNvPr>
          <p:cNvSpPr txBox="1">
            <a:spLocks/>
          </p:cNvSpPr>
          <p:nvPr/>
        </p:nvSpPr>
        <p:spPr>
          <a:xfrm>
            <a:off x="9810750" y="9584667"/>
            <a:ext cx="4983787" cy="404364"/>
          </a:xfrm>
          <a:prstGeom prst="rect">
            <a:avLst/>
          </a:prstGeom>
        </p:spPr>
        <p:txBody>
          <a:bodyPr vert="horz" lIns="0" tIns="0" rIns="0" bIns="0" rtlCol="0" anchor="ctr"/>
          <a:lstStyle>
            <a:defPPr>
              <a:defRPr lang="en-US"/>
            </a:defPPr>
            <a:lvl1pPr marL="0" marR="0" indent="0" algn="l" defTabSz="1371984" rtl="0" eaLnBrk="1" fontAlgn="auto" latinLnBrk="0" hangingPunct="1">
              <a:lnSpc>
                <a:spcPct val="100000"/>
              </a:lnSpc>
              <a:spcBef>
                <a:spcPts val="0"/>
              </a:spcBef>
              <a:spcAft>
                <a:spcPts val="0"/>
              </a:spcAft>
              <a:buClrTx/>
              <a:buSzTx/>
              <a:buFontTx/>
              <a:buNone/>
              <a:tabLst/>
              <a:defRPr sz="1200" kern="1200">
                <a:solidFill>
                  <a:schemeClr val="tx1"/>
                </a:solidFill>
                <a:latin typeface="IBM Plex Sans" panose="020B05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r>
              <a:rPr lang="en-US" dirty="0"/>
              <a:t>Source: https://</a:t>
            </a:r>
            <a:r>
              <a:rPr lang="en-US" dirty="0" err="1"/>
              <a:t>en.wikipedia.org</a:t>
            </a:r>
            <a:r>
              <a:rPr lang="en-US" dirty="0"/>
              <a:t>/wiki/</a:t>
            </a:r>
            <a:r>
              <a:rPr lang="en-US" dirty="0" err="1"/>
              <a:t>Shopping_list</a:t>
            </a:r>
            <a:endParaRPr lang="en-US" dirty="0"/>
          </a:p>
        </p:txBody>
      </p:sp>
    </p:spTree>
    <p:extLst>
      <p:ext uri="{BB962C8B-B14F-4D97-AF65-F5344CB8AC3E}">
        <p14:creationId xmlns:p14="http://schemas.microsoft.com/office/powerpoint/2010/main" val="2856242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6E99-1B13-4443-8A0D-059EFA940B47}"/>
              </a:ext>
            </a:extLst>
          </p:cNvPr>
          <p:cNvSpPr>
            <a:spLocks noGrp="1"/>
          </p:cNvSpPr>
          <p:nvPr>
            <p:ph type="title"/>
          </p:nvPr>
        </p:nvSpPr>
        <p:spPr/>
        <p:txBody>
          <a:bodyPr/>
          <a:lstStyle/>
          <a:p>
            <a:r>
              <a:rPr lang="en-US" dirty="0"/>
              <a:t>Unordered list</a:t>
            </a:r>
          </a:p>
        </p:txBody>
      </p:sp>
      <p:sp>
        <p:nvSpPr>
          <p:cNvPr id="3" name="Text Placeholder 2">
            <a:extLst>
              <a:ext uri="{FF2B5EF4-FFF2-40B4-BE49-F238E27FC236}">
                <a16:creationId xmlns:a16="http://schemas.microsoft.com/office/drawing/2014/main" id="{CE4DE59A-142A-8149-806C-4CB7370DE8DC}"/>
              </a:ext>
            </a:extLst>
          </p:cNvPr>
          <p:cNvSpPr>
            <a:spLocks noGrp="1"/>
          </p:cNvSpPr>
          <p:nvPr>
            <p:ph type="body" sz="quarter" idx="13"/>
          </p:nvPr>
        </p:nvSpPr>
        <p:spPr/>
        <p:txBody>
          <a:bodyPr/>
          <a:lstStyle/>
          <a:p>
            <a:r>
              <a:rPr lang="en-US" dirty="0"/>
              <a:t>Collection of related items without special order or sequence.</a:t>
            </a:r>
          </a:p>
          <a:p>
            <a:endParaRPr lang="en-US" dirty="0"/>
          </a:p>
          <a:p>
            <a:r>
              <a:rPr lang="en-US" dirty="0"/>
              <a:t>Each list item is represented by “&lt;li&gt;“ element.</a:t>
            </a:r>
          </a:p>
          <a:p>
            <a:endParaRPr lang="en-US" dirty="0"/>
          </a:p>
          <a:p>
            <a:r>
              <a:rPr lang="en-US" dirty="0"/>
              <a:t>With a “type” attribute on “&lt;ul&gt;”, we can specify the type of bullet:</a:t>
            </a:r>
          </a:p>
          <a:p>
            <a:r>
              <a:rPr lang="en-US" dirty="0"/>
              <a:t>	- square</a:t>
            </a:r>
          </a:p>
          <a:p>
            <a:r>
              <a:rPr lang="en-US" dirty="0"/>
              <a:t>	- disc (default)</a:t>
            </a:r>
          </a:p>
          <a:p>
            <a:r>
              <a:rPr lang="en-US" dirty="0"/>
              <a:t>	- circle</a:t>
            </a:r>
          </a:p>
        </p:txBody>
      </p:sp>
      <p:sp>
        <p:nvSpPr>
          <p:cNvPr id="4" name="Text Placeholder 3">
            <a:extLst>
              <a:ext uri="{FF2B5EF4-FFF2-40B4-BE49-F238E27FC236}">
                <a16:creationId xmlns:a16="http://schemas.microsoft.com/office/drawing/2014/main" id="{7190F019-E46C-D047-BAA5-A767AD4249AD}"/>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119F70FA-7388-2C4B-BEBC-AE59D399188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33CA1DBE-6210-B64F-9C70-552A4AFC20E5}"/>
              </a:ext>
            </a:extLst>
          </p:cNvPr>
          <p:cNvSpPr>
            <a:spLocks noGrp="1"/>
          </p:cNvSpPr>
          <p:nvPr>
            <p:ph type="sldNum" sz="quarter" idx="11"/>
          </p:nvPr>
        </p:nvSpPr>
        <p:spPr/>
        <p:txBody>
          <a:bodyPr/>
          <a:lstStyle/>
          <a:p>
            <a:fld id="{59395FB3-9C97-154F-86B2-7E381B951268}" type="slidenum">
              <a:rPr lang="en-US" smtClean="0"/>
              <a:pPr/>
              <a:t>34</a:t>
            </a:fld>
            <a:endParaRPr lang="en-US" dirty="0"/>
          </a:p>
        </p:txBody>
      </p:sp>
      <p:pic>
        <p:nvPicPr>
          <p:cNvPr id="7" name="Picture 6">
            <a:extLst>
              <a:ext uri="{FF2B5EF4-FFF2-40B4-BE49-F238E27FC236}">
                <a16:creationId xmlns:a16="http://schemas.microsoft.com/office/drawing/2014/main" id="{52D13FDC-A6B9-4D4C-AF37-AC25F3DE9405}"/>
              </a:ext>
            </a:extLst>
          </p:cNvPr>
          <p:cNvPicPr>
            <a:picLocks noChangeAspect="1"/>
          </p:cNvPicPr>
          <p:nvPr/>
        </p:nvPicPr>
        <p:blipFill>
          <a:blip r:embed="rId2"/>
          <a:stretch>
            <a:fillRect/>
          </a:stretch>
        </p:blipFill>
        <p:spPr>
          <a:xfrm>
            <a:off x="11292403" y="3787052"/>
            <a:ext cx="4847193" cy="4011470"/>
          </a:xfrm>
          <a:prstGeom prst="rect">
            <a:avLst/>
          </a:prstGeom>
        </p:spPr>
      </p:pic>
    </p:spTree>
    <p:extLst>
      <p:ext uri="{BB962C8B-B14F-4D97-AF65-F5344CB8AC3E}">
        <p14:creationId xmlns:p14="http://schemas.microsoft.com/office/powerpoint/2010/main" val="3246225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6E99-1B13-4443-8A0D-059EFA940B47}"/>
              </a:ext>
            </a:extLst>
          </p:cNvPr>
          <p:cNvSpPr>
            <a:spLocks noGrp="1"/>
          </p:cNvSpPr>
          <p:nvPr>
            <p:ph type="title"/>
          </p:nvPr>
        </p:nvSpPr>
        <p:spPr/>
        <p:txBody>
          <a:bodyPr/>
          <a:lstStyle/>
          <a:p>
            <a:r>
              <a:rPr lang="en-US" dirty="0"/>
              <a:t>Ordered list</a:t>
            </a:r>
          </a:p>
        </p:txBody>
      </p:sp>
      <p:sp>
        <p:nvSpPr>
          <p:cNvPr id="3" name="Text Placeholder 2">
            <a:extLst>
              <a:ext uri="{FF2B5EF4-FFF2-40B4-BE49-F238E27FC236}">
                <a16:creationId xmlns:a16="http://schemas.microsoft.com/office/drawing/2014/main" id="{CE4DE59A-142A-8149-806C-4CB7370DE8DC}"/>
              </a:ext>
            </a:extLst>
          </p:cNvPr>
          <p:cNvSpPr>
            <a:spLocks noGrp="1"/>
          </p:cNvSpPr>
          <p:nvPr>
            <p:ph type="body" sz="quarter" idx="13"/>
          </p:nvPr>
        </p:nvSpPr>
        <p:spPr/>
        <p:txBody>
          <a:bodyPr/>
          <a:lstStyle/>
          <a:p>
            <a:r>
              <a:rPr lang="en-US" dirty="0"/>
              <a:t>Collection of related items with a special order or sequence.</a:t>
            </a:r>
          </a:p>
          <a:p>
            <a:endParaRPr lang="en-US" dirty="0"/>
          </a:p>
          <a:p>
            <a:r>
              <a:rPr lang="en-US" dirty="0"/>
              <a:t>Each list item is represented by “&lt;li&gt;“ element.</a:t>
            </a:r>
          </a:p>
          <a:p>
            <a:endParaRPr lang="en-US" dirty="0"/>
          </a:p>
          <a:p>
            <a:r>
              <a:rPr lang="en-US" dirty="0"/>
              <a:t>With a “type” attribute on “&lt;</a:t>
            </a:r>
            <a:r>
              <a:rPr lang="en-US" dirty="0" err="1"/>
              <a:t>ol</a:t>
            </a:r>
            <a:r>
              <a:rPr lang="en-US" dirty="0"/>
              <a:t>&gt;”, we can specify the type of bullet:</a:t>
            </a:r>
          </a:p>
          <a:p>
            <a:r>
              <a:rPr lang="en-US" dirty="0"/>
              <a:t>	- 1 (default)</a:t>
            </a:r>
          </a:p>
          <a:p>
            <a:r>
              <a:rPr lang="en-US" dirty="0"/>
              <a:t>	- I</a:t>
            </a:r>
          </a:p>
          <a:p>
            <a:r>
              <a:rPr lang="en-US" dirty="0"/>
              <a:t>	- I</a:t>
            </a:r>
          </a:p>
          <a:p>
            <a:r>
              <a:rPr lang="en-US" dirty="0"/>
              <a:t>	- A</a:t>
            </a:r>
          </a:p>
          <a:p>
            <a:r>
              <a:rPr lang="en-US" dirty="0"/>
              <a:t>	- a</a:t>
            </a:r>
          </a:p>
        </p:txBody>
      </p:sp>
      <p:sp>
        <p:nvSpPr>
          <p:cNvPr id="4" name="Text Placeholder 3">
            <a:extLst>
              <a:ext uri="{FF2B5EF4-FFF2-40B4-BE49-F238E27FC236}">
                <a16:creationId xmlns:a16="http://schemas.microsoft.com/office/drawing/2014/main" id="{7190F019-E46C-D047-BAA5-A767AD4249AD}"/>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119F70FA-7388-2C4B-BEBC-AE59D399188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33CA1DBE-6210-B64F-9C70-552A4AFC20E5}"/>
              </a:ext>
            </a:extLst>
          </p:cNvPr>
          <p:cNvSpPr>
            <a:spLocks noGrp="1"/>
          </p:cNvSpPr>
          <p:nvPr>
            <p:ph type="sldNum" sz="quarter" idx="11"/>
          </p:nvPr>
        </p:nvSpPr>
        <p:spPr/>
        <p:txBody>
          <a:bodyPr/>
          <a:lstStyle/>
          <a:p>
            <a:fld id="{59395FB3-9C97-154F-86B2-7E381B951268}" type="slidenum">
              <a:rPr lang="en-US" smtClean="0"/>
              <a:pPr/>
              <a:t>35</a:t>
            </a:fld>
            <a:endParaRPr lang="en-US" dirty="0"/>
          </a:p>
        </p:txBody>
      </p:sp>
      <p:pic>
        <p:nvPicPr>
          <p:cNvPr id="8" name="Picture 7">
            <a:extLst>
              <a:ext uri="{FF2B5EF4-FFF2-40B4-BE49-F238E27FC236}">
                <a16:creationId xmlns:a16="http://schemas.microsoft.com/office/drawing/2014/main" id="{924DF726-EF99-7347-B7EC-BEE7410B2647}"/>
              </a:ext>
            </a:extLst>
          </p:cNvPr>
          <p:cNvPicPr>
            <a:picLocks noChangeAspect="1"/>
          </p:cNvPicPr>
          <p:nvPr/>
        </p:nvPicPr>
        <p:blipFill>
          <a:blip r:embed="rId2"/>
          <a:stretch>
            <a:fillRect/>
          </a:stretch>
        </p:blipFill>
        <p:spPr>
          <a:xfrm>
            <a:off x="11271688" y="3769908"/>
            <a:ext cx="4888623" cy="4045757"/>
          </a:xfrm>
          <a:prstGeom prst="rect">
            <a:avLst/>
          </a:prstGeom>
        </p:spPr>
      </p:pic>
    </p:spTree>
    <p:extLst>
      <p:ext uri="{BB962C8B-B14F-4D97-AF65-F5344CB8AC3E}">
        <p14:creationId xmlns:p14="http://schemas.microsoft.com/office/powerpoint/2010/main" val="2279661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6E99-1B13-4443-8A0D-059EFA940B47}"/>
              </a:ext>
            </a:extLst>
          </p:cNvPr>
          <p:cNvSpPr>
            <a:spLocks noGrp="1"/>
          </p:cNvSpPr>
          <p:nvPr>
            <p:ph type="title"/>
          </p:nvPr>
        </p:nvSpPr>
        <p:spPr/>
        <p:txBody>
          <a:bodyPr/>
          <a:lstStyle/>
          <a:p>
            <a:r>
              <a:rPr lang="en-US" dirty="0"/>
              <a:t>Ordered list</a:t>
            </a:r>
          </a:p>
        </p:txBody>
      </p:sp>
      <p:sp>
        <p:nvSpPr>
          <p:cNvPr id="3" name="Text Placeholder 2">
            <a:extLst>
              <a:ext uri="{FF2B5EF4-FFF2-40B4-BE49-F238E27FC236}">
                <a16:creationId xmlns:a16="http://schemas.microsoft.com/office/drawing/2014/main" id="{CE4DE59A-142A-8149-806C-4CB7370DE8DC}"/>
              </a:ext>
            </a:extLst>
          </p:cNvPr>
          <p:cNvSpPr>
            <a:spLocks noGrp="1"/>
          </p:cNvSpPr>
          <p:nvPr>
            <p:ph type="body" sz="quarter" idx="13"/>
          </p:nvPr>
        </p:nvSpPr>
        <p:spPr/>
        <p:txBody>
          <a:bodyPr/>
          <a:lstStyle/>
          <a:p>
            <a:r>
              <a:rPr lang="en-US" dirty="0"/>
              <a:t>With a “start” attribute on “&lt;</a:t>
            </a:r>
            <a:r>
              <a:rPr lang="en-US" dirty="0" err="1"/>
              <a:t>ol</a:t>
            </a:r>
            <a:r>
              <a:rPr lang="en-US" dirty="0"/>
              <a:t>&gt;”, we can specify the starting point o the list:</a:t>
            </a:r>
          </a:p>
        </p:txBody>
      </p:sp>
      <p:sp>
        <p:nvSpPr>
          <p:cNvPr id="4" name="Text Placeholder 3">
            <a:extLst>
              <a:ext uri="{FF2B5EF4-FFF2-40B4-BE49-F238E27FC236}">
                <a16:creationId xmlns:a16="http://schemas.microsoft.com/office/drawing/2014/main" id="{7190F019-E46C-D047-BAA5-A767AD4249AD}"/>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119F70FA-7388-2C4B-BEBC-AE59D399188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33CA1DBE-6210-B64F-9C70-552A4AFC20E5}"/>
              </a:ext>
            </a:extLst>
          </p:cNvPr>
          <p:cNvSpPr>
            <a:spLocks noGrp="1"/>
          </p:cNvSpPr>
          <p:nvPr>
            <p:ph type="sldNum" sz="quarter" idx="11"/>
          </p:nvPr>
        </p:nvSpPr>
        <p:spPr/>
        <p:txBody>
          <a:bodyPr/>
          <a:lstStyle/>
          <a:p>
            <a:fld id="{59395FB3-9C97-154F-86B2-7E381B951268}" type="slidenum">
              <a:rPr lang="en-US" smtClean="0"/>
              <a:pPr/>
              <a:t>36</a:t>
            </a:fld>
            <a:endParaRPr lang="en-US" dirty="0"/>
          </a:p>
        </p:txBody>
      </p:sp>
      <p:pic>
        <p:nvPicPr>
          <p:cNvPr id="9" name="Picture 8" descr="Table&#10;&#10;Description automatically generated with low confidence">
            <a:extLst>
              <a:ext uri="{FF2B5EF4-FFF2-40B4-BE49-F238E27FC236}">
                <a16:creationId xmlns:a16="http://schemas.microsoft.com/office/drawing/2014/main" id="{DC8602A5-FF17-904B-8A05-3DF1F1032FF2}"/>
              </a:ext>
            </a:extLst>
          </p:cNvPr>
          <p:cNvPicPr>
            <a:picLocks noChangeAspect="1"/>
          </p:cNvPicPr>
          <p:nvPr/>
        </p:nvPicPr>
        <p:blipFill>
          <a:blip r:embed="rId2"/>
          <a:stretch>
            <a:fillRect/>
          </a:stretch>
        </p:blipFill>
        <p:spPr>
          <a:xfrm>
            <a:off x="2915170" y="5591514"/>
            <a:ext cx="2895977" cy="2008500"/>
          </a:xfrm>
          <a:prstGeom prst="rect">
            <a:avLst/>
          </a:prstGeom>
        </p:spPr>
      </p:pic>
      <p:pic>
        <p:nvPicPr>
          <p:cNvPr id="10" name="Picture 9">
            <a:extLst>
              <a:ext uri="{FF2B5EF4-FFF2-40B4-BE49-F238E27FC236}">
                <a16:creationId xmlns:a16="http://schemas.microsoft.com/office/drawing/2014/main" id="{9697D9F0-7888-4949-A397-DDAFF74BA5C2}"/>
              </a:ext>
            </a:extLst>
          </p:cNvPr>
          <p:cNvPicPr>
            <a:picLocks noChangeAspect="1"/>
          </p:cNvPicPr>
          <p:nvPr/>
        </p:nvPicPr>
        <p:blipFill>
          <a:blip r:embed="rId3"/>
          <a:stretch>
            <a:fillRect/>
          </a:stretch>
        </p:blipFill>
        <p:spPr>
          <a:xfrm>
            <a:off x="11137900" y="3659187"/>
            <a:ext cx="5156200" cy="4267200"/>
          </a:xfrm>
          <a:prstGeom prst="rect">
            <a:avLst/>
          </a:prstGeom>
        </p:spPr>
      </p:pic>
    </p:spTree>
    <p:extLst>
      <p:ext uri="{BB962C8B-B14F-4D97-AF65-F5344CB8AC3E}">
        <p14:creationId xmlns:p14="http://schemas.microsoft.com/office/powerpoint/2010/main" val="2006387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B551-EC40-644F-BDB6-C50625E04402}"/>
              </a:ext>
            </a:extLst>
          </p:cNvPr>
          <p:cNvSpPr>
            <a:spLocks noGrp="1"/>
          </p:cNvSpPr>
          <p:nvPr>
            <p:ph type="title"/>
          </p:nvPr>
        </p:nvSpPr>
        <p:spPr/>
        <p:txBody>
          <a:bodyPr/>
          <a:lstStyle/>
          <a:p>
            <a:r>
              <a:rPr lang="en-US" dirty="0"/>
              <a:t>Description list</a:t>
            </a:r>
          </a:p>
        </p:txBody>
      </p:sp>
      <p:sp>
        <p:nvSpPr>
          <p:cNvPr id="3" name="Text Placeholder 2">
            <a:extLst>
              <a:ext uri="{FF2B5EF4-FFF2-40B4-BE49-F238E27FC236}">
                <a16:creationId xmlns:a16="http://schemas.microsoft.com/office/drawing/2014/main" id="{7BCEDCF9-F665-3343-8D3F-848B685060A2}"/>
              </a:ext>
            </a:extLst>
          </p:cNvPr>
          <p:cNvSpPr>
            <a:spLocks noGrp="1"/>
          </p:cNvSpPr>
          <p:nvPr>
            <p:ph type="body" sz="quarter" idx="13"/>
          </p:nvPr>
        </p:nvSpPr>
        <p:spPr/>
        <p:txBody>
          <a:bodyPr/>
          <a:lstStyle/>
          <a:p>
            <a:r>
              <a:rPr lang="en-US" dirty="0"/>
              <a:t>In this type of list, entries are listed like in a dictionary or encyclopedia.</a:t>
            </a:r>
          </a:p>
          <a:p>
            <a:endParaRPr lang="en-US" dirty="0"/>
          </a:p>
          <a:p>
            <a:r>
              <a:rPr lang="en-US" dirty="0"/>
              <a:t>It is the ideal way to present a glossary, list of terms, and other name/value lists.</a:t>
            </a:r>
          </a:p>
          <a:p>
            <a:endParaRPr lang="en-US" dirty="0"/>
          </a:p>
          <a:p>
            <a:r>
              <a:rPr lang="en-US" dirty="0"/>
              <a:t>&lt;dl&gt; - represents the list</a:t>
            </a:r>
          </a:p>
          <a:p>
            <a:endParaRPr lang="en-US" dirty="0"/>
          </a:p>
          <a:p>
            <a:r>
              <a:rPr lang="en-US" dirty="0"/>
              <a:t>&lt;dt&gt; - term which we want to describe</a:t>
            </a:r>
          </a:p>
          <a:p>
            <a:endParaRPr lang="en-US" dirty="0"/>
          </a:p>
          <a:p>
            <a:r>
              <a:rPr lang="en-US" dirty="0"/>
              <a:t>&lt;dd&gt; - definition of the term</a:t>
            </a:r>
          </a:p>
        </p:txBody>
      </p:sp>
      <p:sp>
        <p:nvSpPr>
          <p:cNvPr id="4" name="Text Placeholder 3">
            <a:extLst>
              <a:ext uri="{FF2B5EF4-FFF2-40B4-BE49-F238E27FC236}">
                <a16:creationId xmlns:a16="http://schemas.microsoft.com/office/drawing/2014/main" id="{3F5ACD45-7D5E-D749-97FC-AC986517C50E}"/>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E10C517-C568-4244-92E9-CC1CC40C2F43}"/>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024A9E4E-B99E-7E40-BFC4-CB8ABB9AE112}"/>
              </a:ext>
            </a:extLst>
          </p:cNvPr>
          <p:cNvSpPr>
            <a:spLocks noGrp="1"/>
          </p:cNvSpPr>
          <p:nvPr>
            <p:ph type="sldNum" sz="quarter" idx="11"/>
          </p:nvPr>
        </p:nvSpPr>
        <p:spPr/>
        <p:txBody>
          <a:bodyPr/>
          <a:lstStyle/>
          <a:p>
            <a:fld id="{59395FB3-9C97-154F-86B2-7E381B951268}" type="slidenum">
              <a:rPr lang="en-US" smtClean="0"/>
              <a:pPr/>
              <a:t>37</a:t>
            </a:fld>
            <a:endParaRPr lang="en-US" dirty="0"/>
          </a:p>
        </p:txBody>
      </p:sp>
      <p:pic>
        <p:nvPicPr>
          <p:cNvPr id="7" name="Picture 6">
            <a:extLst>
              <a:ext uri="{FF2B5EF4-FFF2-40B4-BE49-F238E27FC236}">
                <a16:creationId xmlns:a16="http://schemas.microsoft.com/office/drawing/2014/main" id="{37449F65-32F7-064A-AF94-98D2ACB914E9}"/>
              </a:ext>
            </a:extLst>
          </p:cNvPr>
          <p:cNvPicPr>
            <a:picLocks noChangeAspect="1"/>
          </p:cNvPicPr>
          <p:nvPr/>
        </p:nvPicPr>
        <p:blipFill>
          <a:blip r:embed="rId2"/>
          <a:stretch>
            <a:fillRect/>
          </a:stretch>
        </p:blipFill>
        <p:spPr>
          <a:xfrm>
            <a:off x="10049760" y="3464367"/>
            <a:ext cx="7332480" cy="4656840"/>
          </a:xfrm>
          <a:prstGeom prst="rect">
            <a:avLst/>
          </a:prstGeom>
        </p:spPr>
      </p:pic>
    </p:spTree>
    <p:extLst>
      <p:ext uri="{BB962C8B-B14F-4D97-AF65-F5344CB8AC3E}">
        <p14:creationId xmlns:p14="http://schemas.microsoft.com/office/powerpoint/2010/main" val="26979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B39F2A49-EACA-9A4E-BF9B-AB396B563FC3}"/>
              </a:ext>
            </a:extLst>
          </p:cNvPr>
          <p:cNvSpPr>
            <a:spLocks noGrp="1"/>
          </p:cNvSpPr>
          <p:nvPr>
            <p:ph type="body" sz="quarter" idx="12"/>
          </p:nvPr>
        </p:nvSpPr>
        <p:spPr/>
        <p:txBody>
          <a:bodyPr/>
          <a:lstStyle/>
          <a:p>
            <a:endParaRPr lang="en-HR"/>
          </a:p>
        </p:txBody>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38</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57200" y="2575075"/>
            <a:ext cx="8229467" cy="6435725"/>
          </a:xfrm>
          <a:prstGeom prst="rect">
            <a:avLst/>
          </a:prstGeom>
          <a:noFill/>
          <a:ln>
            <a:noFill/>
          </a:ln>
        </p:spPr>
        <p:txBody>
          <a:bodyPr wrap="square" lIns="0" tIns="0" rIns="0" bIns="0" rtlCol="0">
            <a:noAutofit/>
          </a:bodyPr>
          <a:lstStyle/>
          <a:p>
            <a:pPr marL="514350" lvl="0" indent="-514350" defTabSz="914400" fontAlgn="base">
              <a:spcAft>
                <a:spcPct val="0"/>
              </a:spcAft>
              <a:buClr>
                <a:schemeClr val="tx1"/>
              </a:buClr>
              <a:buSzPct val="90000"/>
              <a:buAutoNum type="arabicPeriod"/>
            </a:pPr>
            <a:r>
              <a:rPr lang="en-GB" sz="2800" dirty="0"/>
              <a:t>Create unordered list with 5 items.</a:t>
            </a:r>
          </a:p>
          <a:p>
            <a:pPr marL="514350" lvl="0" indent="-514350" defTabSz="914400" fontAlgn="base">
              <a:spcAft>
                <a:spcPct val="0"/>
              </a:spcAft>
              <a:buClr>
                <a:schemeClr val="tx1"/>
              </a:buClr>
              <a:buSzPct val="90000"/>
              <a:buAutoNum type="arabicPeriod"/>
            </a:pPr>
            <a:endParaRPr lang="en-GB" sz="2800" dirty="0"/>
          </a:p>
          <a:p>
            <a:pPr marL="514350" lvl="0" indent="-514350" defTabSz="914400" fontAlgn="base">
              <a:spcAft>
                <a:spcPct val="0"/>
              </a:spcAft>
              <a:buClr>
                <a:schemeClr val="tx1"/>
              </a:buClr>
              <a:buSzPct val="90000"/>
              <a:buAutoNum type="arabicPeriod"/>
            </a:pPr>
            <a:r>
              <a:rPr lang="en-GB" sz="2800" dirty="0"/>
              <a:t>Create ordered list with lower case numerals and it starts on 5 (5 items).</a:t>
            </a:r>
          </a:p>
          <a:p>
            <a:pPr marL="514350" lvl="0" indent="-514350" defTabSz="914400" fontAlgn="base">
              <a:spcAft>
                <a:spcPct val="0"/>
              </a:spcAft>
              <a:buClr>
                <a:schemeClr val="tx1"/>
              </a:buClr>
              <a:buSzPct val="90000"/>
              <a:buAutoNum type="arabicPeriod"/>
            </a:pPr>
            <a:endParaRPr lang="en-GB" sz="2800" dirty="0"/>
          </a:p>
          <a:p>
            <a:pPr marL="514350" lvl="0" indent="-514350" defTabSz="914400" fontAlgn="base">
              <a:spcAft>
                <a:spcPct val="0"/>
              </a:spcAft>
              <a:buClr>
                <a:schemeClr val="tx1"/>
              </a:buClr>
              <a:buSzPct val="90000"/>
              <a:buAutoNum type="arabicPeriod"/>
            </a:pPr>
            <a:r>
              <a:rPr lang="en-GB" sz="2800" dirty="0"/>
              <a:t>Create description list with 3 terms.</a:t>
            </a:r>
          </a:p>
          <a:p>
            <a:pPr marL="514350" lvl="0" indent="-514350" defTabSz="914400" fontAlgn="base">
              <a:spcAft>
                <a:spcPct val="0"/>
              </a:spcAft>
              <a:buClr>
                <a:schemeClr val="tx1"/>
              </a:buClr>
              <a:buSzPct val="90000"/>
              <a:buAutoNum type="arabicPeriod"/>
            </a:pPr>
            <a:endParaRPr lang="en-GB" sz="2800" dirty="0"/>
          </a:p>
          <a:p>
            <a:pPr marL="514350" lvl="0" indent="-514350" defTabSz="914400" fontAlgn="base">
              <a:spcAft>
                <a:spcPct val="0"/>
              </a:spcAft>
              <a:buClr>
                <a:schemeClr val="tx1"/>
              </a:buClr>
              <a:buSzPct val="90000"/>
              <a:buAutoNum type="arabicPeriod"/>
            </a:pPr>
            <a:r>
              <a:rPr lang="en-GB" sz="2800" dirty="0"/>
              <a:t>From the previous exercise, form the navigation between two html pages in a list.</a:t>
            </a:r>
            <a:endParaRPr lang="de-DE" sz="2800" kern="0" dirty="0">
              <a:solidFill>
                <a:schemeClr val="tx1">
                  <a:lumMod val="95000"/>
                  <a:lumOff val="5000"/>
                </a:schemeClr>
              </a:solidFill>
              <a:latin typeface="IBM Plex Sans" panose="020B0503050203000203" pitchFamily="34" charset="0"/>
            </a:endParaRPr>
          </a:p>
        </p:txBody>
      </p:sp>
    </p:spTree>
    <p:extLst>
      <p:ext uri="{BB962C8B-B14F-4D97-AF65-F5344CB8AC3E}">
        <p14:creationId xmlns:p14="http://schemas.microsoft.com/office/powerpoint/2010/main" val="448485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Tables</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39</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402461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B198-9087-BF40-A816-8B11330FCA79}"/>
              </a:ext>
            </a:extLst>
          </p:cNvPr>
          <p:cNvSpPr>
            <a:spLocks noGrp="1"/>
          </p:cNvSpPr>
          <p:nvPr>
            <p:ph type="title"/>
          </p:nvPr>
        </p:nvSpPr>
        <p:spPr/>
        <p:txBody>
          <a:bodyPr/>
          <a:lstStyle/>
          <a:p>
            <a:r>
              <a:rPr lang="en-US" dirty="0"/>
              <a:t>Friday exercise</a:t>
            </a:r>
          </a:p>
        </p:txBody>
      </p:sp>
      <p:sp>
        <p:nvSpPr>
          <p:cNvPr id="9" name="Picture Placeholder 8">
            <a:extLst>
              <a:ext uri="{FF2B5EF4-FFF2-40B4-BE49-F238E27FC236}">
                <a16:creationId xmlns:a16="http://schemas.microsoft.com/office/drawing/2014/main" id="{DD837B13-371D-E94C-A92A-4265D4717EE1}"/>
              </a:ext>
            </a:extLst>
          </p:cNvPr>
          <p:cNvSpPr>
            <a:spLocks noGrp="1"/>
          </p:cNvSpPr>
          <p:nvPr>
            <p:ph type="pic" sz="quarter" idx="14"/>
          </p:nvPr>
        </p:nvSpPr>
        <p:spPr/>
      </p:sp>
      <p:sp>
        <p:nvSpPr>
          <p:cNvPr id="4" name="Footer Placeholder 3">
            <a:extLst>
              <a:ext uri="{FF2B5EF4-FFF2-40B4-BE49-F238E27FC236}">
                <a16:creationId xmlns:a16="http://schemas.microsoft.com/office/drawing/2014/main" id="{6BEFB04F-8F7C-624A-85D3-32A111334681}"/>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D269F011-090A-2540-A3BF-5BBD73428585}"/>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6" name="Textfeld 8">
            <a:extLst>
              <a:ext uri="{FF2B5EF4-FFF2-40B4-BE49-F238E27FC236}">
                <a16:creationId xmlns:a16="http://schemas.microsoft.com/office/drawing/2014/main" id="{35A0EA38-8AA4-5649-8CDE-E84D6932AA74}"/>
              </a:ext>
            </a:extLst>
          </p:cNvPr>
          <p:cNvSpPr txBox="1"/>
          <p:nvPr/>
        </p:nvSpPr>
        <p:spPr>
          <a:xfrm>
            <a:off x="457066" y="2632871"/>
            <a:ext cx="17373600"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en-GB" sz="2400" dirty="0"/>
              <a:t>With everything we've covered so far, create an HTML page which should represent one blog post.</a:t>
            </a:r>
            <a:br>
              <a:rPr lang="en-GB" sz="2400" dirty="0"/>
            </a:br>
            <a:r>
              <a:rPr lang="en-GB" sz="2400" dirty="0"/>
              <a:t>    - Focus on creating a correct HTML structure</a:t>
            </a:r>
            <a:br>
              <a:rPr lang="en-GB" sz="2400" dirty="0"/>
            </a:br>
            <a:r>
              <a:rPr lang="en-GB" sz="2400" dirty="0"/>
              <a:t>    - Add the needed metadata</a:t>
            </a:r>
            <a:br>
              <a:rPr lang="en-GB" sz="2400" dirty="0"/>
            </a:br>
            <a:r>
              <a:rPr lang="en-GB" sz="2400" dirty="0"/>
              <a:t>       - author, description</a:t>
            </a:r>
            <a:br>
              <a:rPr lang="en-GB" sz="2400" dirty="0"/>
            </a:br>
            <a:r>
              <a:rPr lang="en-GB" sz="2400" dirty="0"/>
              <a:t>       - open graph and twitter cards</a:t>
            </a:r>
            <a:br>
              <a:rPr lang="en-GB" sz="2400" dirty="0"/>
            </a:br>
            <a:r>
              <a:rPr lang="en-GB" sz="2400" dirty="0"/>
              <a:t>       - set the correct language of document</a:t>
            </a:r>
            <a:br>
              <a:rPr lang="en-GB" sz="2400" dirty="0"/>
            </a:br>
            <a:r>
              <a:rPr lang="en-GB" sz="2400" dirty="0"/>
              <a:t>    - Add the favicon</a:t>
            </a:r>
            <a:br>
              <a:rPr lang="en-GB" sz="2400" dirty="0"/>
            </a:br>
            <a:r>
              <a:rPr lang="en-GB" sz="2400" dirty="0"/>
              <a:t>    - Link simple CSS and JavaScript files (add the content to both of them on your own)</a:t>
            </a:r>
            <a:br>
              <a:rPr lang="en-GB" sz="2400" dirty="0"/>
            </a:br>
            <a:r>
              <a:rPr lang="en-GB" sz="2400" dirty="0"/>
              <a:t>    - Blog post</a:t>
            </a:r>
            <a:br>
              <a:rPr lang="en-GB" sz="2400" dirty="0"/>
            </a:br>
            <a:r>
              <a:rPr lang="en-GB" sz="2400" dirty="0"/>
              <a:t>      - should consist of title, several paragraphs, some images and external link</a:t>
            </a:r>
            <a:br>
              <a:rPr lang="en-GB" sz="2400" dirty="0"/>
            </a:br>
            <a:r>
              <a:rPr lang="en-GB" sz="2400" dirty="0"/>
              <a:t>      - additionally, it should contain one disabled checkbox element</a:t>
            </a:r>
            <a:br>
              <a:rPr lang="en-GB" sz="2400" dirty="0"/>
            </a:br>
            <a:r>
              <a:rPr lang="en-GB" sz="2400" dirty="0"/>
              <a:t>    - Note: Do not worry about using correct elements for certain parts of the page</a:t>
            </a:r>
            <a:endParaRPr lang="de-DE" sz="2400" kern="0" dirty="0">
              <a:solidFill>
                <a:schemeClr val="tx1">
                  <a:lumMod val="95000"/>
                  <a:lumOff val="5000"/>
                </a:schemeClr>
              </a:solidFill>
              <a:latin typeface="IBM Plex Sans" panose="020B0503050203000203" pitchFamily="34" charset="0"/>
            </a:endParaRPr>
          </a:p>
        </p:txBody>
      </p:sp>
    </p:spTree>
    <p:extLst>
      <p:ext uri="{BB962C8B-B14F-4D97-AF65-F5344CB8AC3E}">
        <p14:creationId xmlns:p14="http://schemas.microsoft.com/office/powerpoint/2010/main" val="1357117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788DA-24A5-464E-B44B-D7E5F33CEE54}"/>
              </a:ext>
            </a:extLst>
          </p:cNvPr>
          <p:cNvSpPr>
            <a:spLocks noGrp="1"/>
          </p:cNvSpPr>
          <p:nvPr>
            <p:ph type="title"/>
          </p:nvPr>
        </p:nvSpPr>
        <p:spPr/>
        <p:txBody>
          <a:bodyPr/>
          <a:lstStyle/>
          <a:p>
            <a:r>
              <a:rPr lang="en-US" dirty="0"/>
              <a:t>Tables</a:t>
            </a:r>
          </a:p>
        </p:txBody>
      </p:sp>
      <p:sp>
        <p:nvSpPr>
          <p:cNvPr id="7" name="Text Placeholder 6">
            <a:extLst>
              <a:ext uri="{FF2B5EF4-FFF2-40B4-BE49-F238E27FC236}">
                <a16:creationId xmlns:a16="http://schemas.microsoft.com/office/drawing/2014/main" id="{16F52B42-AD7A-6841-BEDF-A2894891C693}"/>
              </a:ext>
            </a:extLst>
          </p:cNvPr>
          <p:cNvSpPr>
            <a:spLocks noGrp="1"/>
          </p:cNvSpPr>
          <p:nvPr>
            <p:ph type="body" sz="quarter" idx="13"/>
          </p:nvPr>
        </p:nvSpPr>
        <p:spPr/>
        <p:txBody>
          <a:bodyPr/>
          <a:lstStyle/>
          <a:p>
            <a:r>
              <a:rPr lang="en-US" dirty="0"/>
              <a:t>Table is used to present information in two dimensional structure with rows and columns.</a:t>
            </a:r>
          </a:p>
          <a:p>
            <a:endParaRPr lang="en-US" dirty="0"/>
          </a:p>
          <a:p>
            <a:r>
              <a:rPr lang="en-US" dirty="0"/>
              <a:t>Common use cases</a:t>
            </a:r>
          </a:p>
          <a:p>
            <a:r>
              <a:rPr lang="en-US" dirty="0"/>
              <a:t>	- school lesson plan</a:t>
            </a:r>
          </a:p>
          <a:p>
            <a:r>
              <a:rPr lang="en-US" dirty="0"/>
              <a:t>	- statistics</a:t>
            </a:r>
          </a:p>
          <a:p>
            <a:r>
              <a:rPr lang="en-US" dirty="0"/>
              <a:t>	- football competition table</a:t>
            </a:r>
          </a:p>
          <a:p>
            <a:r>
              <a:rPr lang="en-US" dirty="0"/>
              <a:t>	- and many more </a:t>
            </a:r>
            <a:r>
              <a:rPr lang="en-US" dirty="0">
                <a:sym typeface="Wingdings" pitchFamily="2" charset="2"/>
              </a:rPr>
              <a:t></a:t>
            </a:r>
            <a:endParaRPr lang="en-US" dirty="0"/>
          </a:p>
        </p:txBody>
      </p:sp>
      <p:sp>
        <p:nvSpPr>
          <p:cNvPr id="6" name="Text Placeholder 5">
            <a:extLst>
              <a:ext uri="{FF2B5EF4-FFF2-40B4-BE49-F238E27FC236}">
                <a16:creationId xmlns:a16="http://schemas.microsoft.com/office/drawing/2014/main" id="{109BBDB8-C624-9B4D-9B69-35AF7E6B6F1C}"/>
              </a:ext>
            </a:extLst>
          </p:cNvPr>
          <p:cNvSpPr>
            <a:spLocks noGrp="1"/>
          </p:cNvSpPr>
          <p:nvPr>
            <p:ph type="body" sz="quarter" idx="12"/>
          </p:nvPr>
        </p:nvSpPr>
        <p:spPr/>
        <p:txBody>
          <a:bodyPr/>
          <a:lstStyle/>
          <a:p>
            <a:r>
              <a:rPr lang="en-US" dirty="0"/>
              <a:t>&lt;table&gt; - table wrapper</a:t>
            </a:r>
          </a:p>
          <a:p>
            <a:endParaRPr lang="en-US" dirty="0"/>
          </a:p>
          <a:p>
            <a:r>
              <a:rPr lang="en-US" dirty="0"/>
              <a:t>&lt;tr&gt; - row wrapper</a:t>
            </a:r>
          </a:p>
          <a:p>
            <a:endParaRPr lang="en-US" dirty="0"/>
          </a:p>
          <a:p>
            <a:r>
              <a:rPr lang="en-US" dirty="0"/>
              <a:t>&lt;td&gt; - cell</a:t>
            </a:r>
          </a:p>
        </p:txBody>
      </p:sp>
      <p:sp>
        <p:nvSpPr>
          <p:cNvPr id="3" name="Footer Placeholder 2">
            <a:extLst>
              <a:ext uri="{FF2B5EF4-FFF2-40B4-BE49-F238E27FC236}">
                <a16:creationId xmlns:a16="http://schemas.microsoft.com/office/drawing/2014/main" id="{FB252745-3765-C246-9DCD-10E0562DCF62}"/>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49D2EB09-5149-6848-811F-A3DE39E4A5FA}"/>
              </a:ext>
            </a:extLst>
          </p:cNvPr>
          <p:cNvSpPr>
            <a:spLocks noGrp="1"/>
          </p:cNvSpPr>
          <p:nvPr>
            <p:ph type="sldNum" sz="quarter" idx="11"/>
          </p:nvPr>
        </p:nvSpPr>
        <p:spPr/>
        <p:txBody>
          <a:bodyPr/>
          <a:lstStyle/>
          <a:p>
            <a:fld id="{59395FB3-9C97-154F-86B2-7E381B951268}" type="slidenum">
              <a:rPr lang="en-US" smtClean="0"/>
              <a:pPr/>
              <a:t>40</a:t>
            </a:fld>
            <a:endParaRPr lang="en-US" dirty="0"/>
          </a:p>
        </p:txBody>
      </p:sp>
      <p:graphicFrame>
        <p:nvGraphicFramePr>
          <p:cNvPr id="8" name="Table 7">
            <a:extLst>
              <a:ext uri="{FF2B5EF4-FFF2-40B4-BE49-F238E27FC236}">
                <a16:creationId xmlns:a16="http://schemas.microsoft.com/office/drawing/2014/main" id="{402FC779-077A-864F-912A-F88519FDD2D5}"/>
              </a:ext>
            </a:extLst>
          </p:cNvPr>
          <p:cNvGraphicFramePr>
            <a:graphicFrameLocks noGrp="1"/>
          </p:cNvGraphicFramePr>
          <p:nvPr>
            <p:extLst>
              <p:ext uri="{D42A27DB-BD31-4B8C-83A1-F6EECF244321}">
                <p14:modId xmlns:p14="http://schemas.microsoft.com/office/powerpoint/2010/main" val="2809939121"/>
              </p:ext>
            </p:extLst>
          </p:nvPr>
        </p:nvGraphicFramePr>
        <p:xfrm>
          <a:off x="3180205" y="7064808"/>
          <a:ext cx="11927590" cy="1488567"/>
        </p:xfrm>
        <a:graphic>
          <a:graphicData uri="http://schemas.openxmlformats.org/drawingml/2006/table">
            <a:tbl>
              <a:tblPr firstRow="1" bandRow="1">
                <a:tableStyleId>{3C2FFA5D-87B4-456A-9821-1D502468CF0F}</a:tableStyleId>
              </a:tblPr>
              <a:tblGrid>
                <a:gridCol w="2385518">
                  <a:extLst>
                    <a:ext uri="{9D8B030D-6E8A-4147-A177-3AD203B41FA5}">
                      <a16:colId xmlns:a16="http://schemas.microsoft.com/office/drawing/2014/main" val="3956746328"/>
                    </a:ext>
                  </a:extLst>
                </a:gridCol>
                <a:gridCol w="2385518">
                  <a:extLst>
                    <a:ext uri="{9D8B030D-6E8A-4147-A177-3AD203B41FA5}">
                      <a16:colId xmlns:a16="http://schemas.microsoft.com/office/drawing/2014/main" val="1223846936"/>
                    </a:ext>
                  </a:extLst>
                </a:gridCol>
                <a:gridCol w="2385518">
                  <a:extLst>
                    <a:ext uri="{9D8B030D-6E8A-4147-A177-3AD203B41FA5}">
                      <a16:colId xmlns:a16="http://schemas.microsoft.com/office/drawing/2014/main" val="3144483033"/>
                    </a:ext>
                  </a:extLst>
                </a:gridCol>
                <a:gridCol w="2385518">
                  <a:extLst>
                    <a:ext uri="{9D8B030D-6E8A-4147-A177-3AD203B41FA5}">
                      <a16:colId xmlns:a16="http://schemas.microsoft.com/office/drawing/2014/main" val="196093745"/>
                    </a:ext>
                  </a:extLst>
                </a:gridCol>
                <a:gridCol w="2385518">
                  <a:extLst>
                    <a:ext uri="{9D8B030D-6E8A-4147-A177-3AD203B41FA5}">
                      <a16:colId xmlns:a16="http://schemas.microsoft.com/office/drawing/2014/main" val="2201777129"/>
                    </a:ext>
                  </a:extLst>
                </a:gridCol>
              </a:tblGrid>
              <a:tr h="239467">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2382305295"/>
                  </a:ext>
                </a:extLst>
              </a:tr>
              <a:tr h="370840">
                <a:tc>
                  <a:txBody>
                    <a:bodyPr/>
                    <a:lstStyle/>
                    <a:p>
                      <a:r>
                        <a:rPr lang="en-US" dirty="0"/>
                        <a:t>Onboarding</a:t>
                      </a:r>
                    </a:p>
                  </a:txBody>
                  <a:tcPr/>
                </a:tc>
                <a:tc>
                  <a:txBody>
                    <a:bodyPr/>
                    <a:lstStyle/>
                    <a:p>
                      <a:r>
                        <a:rPr lang="en-US" dirty="0"/>
                        <a:t>HTML</a:t>
                      </a:r>
                    </a:p>
                  </a:txBody>
                  <a:tcPr/>
                </a:tc>
                <a:tc>
                  <a:txBody>
                    <a:bodyPr/>
                    <a:lstStyle/>
                    <a:p>
                      <a:r>
                        <a:rPr lang="en-US" dirty="0"/>
                        <a:t>Editor config</a:t>
                      </a:r>
                    </a:p>
                    <a:p>
                      <a:r>
                        <a:rPr lang="en-US" dirty="0"/>
                        <a:t>Git</a:t>
                      </a:r>
                    </a:p>
                  </a:txBody>
                  <a:tcPr/>
                </a:tc>
                <a:tc>
                  <a:txBody>
                    <a:bodyPr/>
                    <a:lstStyle/>
                    <a:p>
                      <a:r>
                        <a:rPr lang="en-US" dirty="0"/>
                        <a:t>JS</a:t>
                      </a:r>
                    </a:p>
                  </a:txBody>
                  <a:tcPr/>
                </a:tc>
                <a:tc>
                  <a:txBody>
                    <a:bodyPr/>
                    <a:lstStyle/>
                    <a:p>
                      <a:r>
                        <a:rPr lang="en-US" dirty="0"/>
                        <a:t>Weekly recap</a:t>
                      </a:r>
                    </a:p>
                  </a:txBody>
                  <a:tcPr/>
                </a:tc>
                <a:extLst>
                  <a:ext uri="{0D108BD9-81ED-4DB2-BD59-A6C34878D82A}">
                    <a16:rowId xmlns:a16="http://schemas.microsoft.com/office/drawing/2014/main" val="1748500127"/>
                  </a:ext>
                </a:extLst>
              </a:tr>
            </a:tbl>
          </a:graphicData>
        </a:graphic>
      </p:graphicFrame>
    </p:spTree>
    <p:extLst>
      <p:ext uri="{BB962C8B-B14F-4D97-AF65-F5344CB8AC3E}">
        <p14:creationId xmlns:p14="http://schemas.microsoft.com/office/powerpoint/2010/main" val="1949603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782A-7D8C-F44A-9AFD-8A32CA9A812B}"/>
              </a:ext>
            </a:extLst>
          </p:cNvPr>
          <p:cNvSpPr>
            <a:spLocks noGrp="1"/>
          </p:cNvSpPr>
          <p:nvPr>
            <p:ph type="title"/>
          </p:nvPr>
        </p:nvSpPr>
        <p:spPr/>
        <p:txBody>
          <a:bodyPr/>
          <a:lstStyle/>
          <a:p>
            <a:r>
              <a:rPr lang="en-US" dirty="0"/>
              <a:t>Tables</a:t>
            </a:r>
          </a:p>
        </p:txBody>
      </p:sp>
      <p:sp>
        <p:nvSpPr>
          <p:cNvPr id="3" name="Text Placeholder 2">
            <a:extLst>
              <a:ext uri="{FF2B5EF4-FFF2-40B4-BE49-F238E27FC236}">
                <a16:creationId xmlns:a16="http://schemas.microsoft.com/office/drawing/2014/main" id="{D74A0193-E696-384C-A5E2-157C321D475F}"/>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294704D8-6090-CF4D-8A06-2A000122C263}"/>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30FB8C48-49DB-5749-998C-0C27D6458D7F}"/>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E2506199-1B9D-F841-A714-2B3D94683413}"/>
              </a:ext>
            </a:extLst>
          </p:cNvPr>
          <p:cNvSpPr>
            <a:spLocks noGrp="1"/>
          </p:cNvSpPr>
          <p:nvPr>
            <p:ph type="sldNum" sz="quarter" idx="11"/>
          </p:nvPr>
        </p:nvSpPr>
        <p:spPr/>
        <p:txBody>
          <a:bodyPr/>
          <a:lstStyle/>
          <a:p>
            <a:fld id="{59395FB3-9C97-154F-86B2-7E381B951268}" type="slidenum">
              <a:rPr lang="en-US" smtClean="0"/>
              <a:pPr/>
              <a:t>41</a:t>
            </a:fld>
            <a:endParaRPr lang="en-US" dirty="0"/>
          </a:p>
        </p:txBody>
      </p:sp>
      <p:graphicFrame>
        <p:nvGraphicFramePr>
          <p:cNvPr id="7" name="Table 7">
            <a:extLst>
              <a:ext uri="{FF2B5EF4-FFF2-40B4-BE49-F238E27FC236}">
                <a16:creationId xmlns:a16="http://schemas.microsoft.com/office/drawing/2014/main" id="{D93E3C40-219D-BA4A-BD0B-FF2DADAA4511}"/>
              </a:ext>
            </a:extLst>
          </p:cNvPr>
          <p:cNvGraphicFramePr>
            <a:graphicFrameLocks noGrp="1"/>
          </p:cNvGraphicFramePr>
          <p:nvPr>
            <p:extLst>
              <p:ext uri="{D42A27DB-BD31-4B8C-83A1-F6EECF244321}">
                <p14:modId xmlns:p14="http://schemas.microsoft.com/office/powerpoint/2010/main" val="77438029"/>
              </p:ext>
            </p:extLst>
          </p:nvPr>
        </p:nvGraphicFramePr>
        <p:xfrm>
          <a:off x="1987446" y="3159442"/>
          <a:ext cx="14313108" cy="5266690"/>
        </p:xfrm>
        <a:graphic>
          <a:graphicData uri="http://schemas.openxmlformats.org/drawingml/2006/table">
            <a:tbl>
              <a:tblPr firstRow="1" firstCol="1" bandRow="1">
                <a:tableStyleId>{3C2FFA5D-87B4-456A-9821-1D502468CF0F}</a:tableStyleId>
              </a:tblPr>
              <a:tblGrid>
                <a:gridCol w="2385518">
                  <a:extLst>
                    <a:ext uri="{9D8B030D-6E8A-4147-A177-3AD203B41FA5}">
                      <a16:colId xmlns:a16="http://schemas.microsoft.com/office/drawing/2014/main" val="1640241157"/>
                    </a:ext>
                  </a:extLst>
                </a:gridCol>
                <a:gridCol w="2385518">
                  <a:extLst>
                    <a:ext uri="{9D8B030D-6E8A-4147-A177-3AD203B41FA5}">
                      <a16:colId xmlns:a16="http://schemas.microsoft.com/office/drawing/2014/main" val="3956746328"/>
                    </a:ext>
                  </a:extLst>
                </a:gridCol>
                <a:gridCol w="2385518">
                  <a:extLst>
                    <a:ext uri="{9D8B030D-6E8A-4147-A177-3AD203B41FA5}">
                      <a16:colId xmlns:a16="http://schemas.microsoft.com/office/drawing/2014/main" val="1223846936"/>
                    </a:ext>
                  </a:extLst>
                </a:gridCol>
                <a:gridCol w="2385518">
                  <a:extLst>
                    <a:ext uri="{9D8B030D-6E8A-4147-A177-3AD203B41FA5}">
                      <a16:colId xmlns:a16="http://schemas.microsoft.com/office/drawing/2014/main" val="3144483033"/>
                    </a:ext>
                  </a:extLst>
                </a:gridCol>
                <a:gridCol w="2385518">
                  <a:extLst>
                    <a:ext uri="{9D8B030D-6E8A-4147-A177-3AD203B41FA5}">
                      <a16:colId xmlns:a16="http://schemas.microsoft.com/office/drawing/2014/main" val="196093745"/>
                    </a:ext>
                  </a:extLst>
                </a:gridCol>
                <a:gridCol w="2385518">
                  <a:extLst>
                    <a:ext uri="{9D8B030D-6E8A-4147-A177-3AD203B41FA5}">
                      <a16:colId xmlns:a16="http://schemas.microsoft.com/office/drawing/2014/main" val="2201777129"/>
                    </a:ext>
                  </a:extLst>
                </a:gridCol>
              </a:tblGrid>
              <a:tr h="370840">
                <a:tc>
                  <a:txBody>
                    <a:bodyPr/>
                    <a:lstStyle/>
                    <a:p>
                      <a:endParaRPr lang="en-US" dirty="0"/>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2382305295"/>
                  </a:ext>
                </a:extLst>
              </a:tr>
              <a:tr h="370840">
                <a:tc>
                  <a:txBody>
                    <a:bodyPr/>
                    <a:lstStyle/>
                    <a:p>
                      <a:r>
                        <a:rPr lang="en-US" dirty="0"/>
                        <a:t>09:00</a:t>
                      </a:r>
                    </a:p>
                  </a:txBody>
                  <a:tcPr/>
                </a:tc>
                <a:tc rowSpan="6">
                  <a:txBody>
                    <a:bodyPr/>
                    <a:lstStyle/>
                    <a:p>
                      <a:r>
                        <a:rPr lang="en-US" dirty="0"/>
                        <a:t>Onboarding</a:t>
                      </a:r>
                    </a:p>
                  </a:txBody>
                  <a:tcPr/>
                </a:tc>
                <a:tc rowSpan="3">
                  <a:txBody>
                    <a:bodyPr/>
                    <a:lstStyle/>
                    <a:p>
                      <a:r>
                        <a:rPr lang="en-US" dirty="0"/>
                        <a:t>HTML</a:t>
                      </a:r>
                    </a:p>
                  </a:txBody>
                  <a:tcPr/>
                </a:tc>
                <a:tc rowSpan="3">
                  <a:txBody>
                    <a:bodyPr/>
                    <a:lstStyle/>
                    <a:p>
                      <a:r>
                        <a:rPr lang="en-US" dirty="0"/>
                        <a:t>Editor config</a:t>
                      </a:r>
                    </a:p>
                    <a:p>
                      <a:r>
                        <a:rPr lang="en-US" dirty="0"/>
                        <a:t>Git</a:t>
                      </a:r>
                    </a:p>
                  </a:txBody>
                  <a:tcPr/>
                </a:tc>
                <a:tc rowSpan="3">
                  <a:txBody>
                    <a:bodyPr/>
                    <a:lstStyle/>
                    <a:p>
                      <a:r>
                        <a:rPr lang="en-US" dirty="0"/>
                        <a:t>JS</a:t>
                      </a:r>
                    </a:p>
                  </a:txBody>
                  <a:tcPr/>
                </a:tc>
                <a:tc rowSpan="3">
                  <a:txBody>
                    <a:bodyPr/>
                    <a:lstStyle/>
                    <a:p>
                      <a:r>
                        <a:rPr lang="en-US" dirty="0"/>
                        <a:t>Weekly recap</a:t>
                      </a:r>
                    </a:p>
                  </a:txBody>
                  <a:tcPr/>
                </a:tc>
                <a:extLst>
                  <a:ext uri="{0D108BD9-81ED-4DB2-BD59-A6C34878D82A}">
                    <a16:rowId xmlns:a16="http://schemas.microsoft.com/office/drawing/2014/main" val="577458403"/>
                  </a:ext>
                </a:extLst>
              </a:tr>
              <a:tr h="370840">
                <a:tc>
                  <a:txBody>
                    <a:bodyPr/>
                    <a:lstStyle/>
                    <a:p>
                      <a:r>
                        <a:rPr lang="en-US" dirty="0"/>
                        <a:t>10:00</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726630937"/>
                  </a:ext>
                </a:extLst>
              </a:tr>
              <a:tr h="370840">
                <a:tc>
                  <a:txBody>
                    <a:bodyPr/>
                    <a:lstStyle/>
                    <a:p>
                      <a:r>
                        <a:rPr lang="en-US" dirty="0"/>
                        <a:t>11:00</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73095576"/>
                  </a:ext>
                </a:extLst>
              </a:tr>
              <a:tr h="370840">
                <a:tc>
                  <a:txBody>
                    <a:bodyPr/>
                    <a:lstStyle/>
                    <a:p>
                      <a:r>
                        <a:rPr lang="en-US" dirty="0"/>
                        <a:t>12:00</a:t>
                      </a:r>
                    </a:p>
                  </a:txBody>
                  <a:tcPr/>
                </a:tc>
                <a:tc vMerge="1">
                  <a:txBody>
                    <a:bodyPr/>
                    <a:lstStyle/>
                    <a:p>
                      <a:endParaRPr lang="en-US" dirty="0"/>
                    </a:p>
                  </a:txBody>
                  <a:tcPr/>
                </a:tc>
                <a:tc>
                  <a:txBody>
                    <a:bodyPr/>
                    <a:lstStyle/>
                    <a:p>
                      <a:r>
                        <a:rPr lang="en-US" dirty="0"/>
                        <a:t>Lunch break</a:t>
                      </a:r>
                    </a:p>
                  </a:txBody>
                  <a:tcPr/>
                </a:tc>
                <a:tc>
                  <a:txBody>
                    <a:bodyPr/>
                    <a:lstStyle/>
                    <a:p>
                      <a:r>
                        <a:rPr lang="en-US" dirty="0"/>
                        <a:t>Lunch break</a:t>
                      </a:r>
                    </a:p>
                  </a:txBody>
                  <a:tcPr/>
                </a:tc>
                <a:tc>
                  <a:txBody>
                    <a:bodyPr/>
                    <a:lstStyle/>
                    <a:p>
                      <a:r>
                        <a:rPr lang="en-US" dirty="0"/>
                        <a:t>Lunch break</a:t>
                      </a:r>
                    </a:p>
                  </a:txBody>
                  <a:tcPr/>
                </a:tc>
                <a:tc>
                  <a:txBody>
                    <a:bodyPr/>
                    <a:lstStyle/>
                    <a:p>
                      <a:r>
                        <a:rPr lang="en-US" dirty="0"/>
                        <a:t>Lunch break</a:t>
                      </a:r>
                    </a:p>
                  </a:txBody>
                  <a:tcPr/>
                </a:tc>
                <a:extLst>
                  <a:ext uri="{0D108BD9-81ED-4DB2-BD59-A6C34878D82A}">
                    <a16:rowId xmlns:a16="http://schemas.microsoft.com/office/drawing/2014/main" val="1748500127"/>
                  </a:ext>
                </a:extLst>
              </a:tr>
              <a:tr h="370840">
                <a:tc>
                  <a:txBody>
                    <a:bodyPr/>
                    <a:lstStyle/>
                    <a:p>
                      <a:r>
                        <a:rPr lang="en-US" dirty="0"/>
                        <a:t>13:00</a:t>
                      </a:r>
                    </a:p>
                  </a:txBody>
                  <a:tcPr/>
                </a:tc>
                <a:tc vMerge="1">
                  <a:txBody>
                    <a:bodyPr/>
                    <a:lstStyle/>
                    <a:p>
                      <a:endParaRPr lang="en-US" dirty="0"/>
                    </a:p>
                  </a:txBody>
                  <a:tcPr/>
                </a:tc>
                <a:tc rowSpan="3">
                  <a:txBody>
                    <a:bodyPr/>
                    <a:lstStyle/>
                    <a:p>
                      <a:r>
                        <a:rPr lang="en-US" dirty="0"/>
                        <a:t>HTML</a:t>
                      </a:r>
                    </a:p>
                  </a:txBody>
                  <a:tcPr/>
                </a:tc>
                <a:tc rowSpan="3">
                  <a:txBody>
                    <a:bodyPr/>
                    <a:lstStyle/>
                    <a:p>
                      <a:r>
                        <a:rPr lang="en-US" dirty="0"/>
                        <a:t>Editor config</a:t>
                      </a:r>
                    </a:p>
                    <a:p>
                      <a:r>
                        <a:rPr lang="en-US" dirty="0"/>
                        <a:t>Git</a:t>
                      </a:r>
                    </a:p>
                  </a:txBody>
                  <a:tcPr/>
                </a:tc>
                <a:tc rowSpan="3">
                  <a:txBody>
                    <a:bodyPr/>
                    <a:lstStyle/>
                    <a:p>
                      <a:r>
                        <a:rPr lang="en-US" dirty="0"/>
                        <a:t>JS</a:t>
                      </a:r>
                    </a:p>
                  </a:txBody>
                  <a:tcPr/>
                </a:tc>
                <a:tc rowSpan="5">
                  <a:txBody>
                    <a:bodyPr/>
                    <a:lstStyle/>
                    <a:p>
                      <a:r>
                        <a:rPr lang="en-US" dirty="0"/>
                        <a:t>Weekly recap</a:t>
                      </a:r>
                    </a:p>
                  </a:txBody>
                  <a:tcPr/>
                </a:tc>
                <a:extLst>
                  <a:ext uri="{0D108BD9-81ED-4DB2-BD59-A6C34878D82A}">
                    <a16:rowId xmlns:a16="http://schemas.microsoft.com/office/drawing/2014/main" val="4059224508"/>
                  </a:ext>
                </a:extLst>
              </a:tr>
              <a:tr h="370840">
                <a:tc>
                  <a:txBody>
                    <a:bodyPr/>
                    <a:lstStyle/>
                    <a:p>
                      <a:r>
                        <a:rPr lang="en-US" dirty="0"/>
                        <a:t>14:00</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702414326"/>
                  </a:ext>
                </a:extLst>
              </a:tr>
              <a:tr h="370840">
                <a:tc>
                  <a:txBody>
                    <a:bodyPr/>
                    <a:lstStyle/>
                    <a:p>
                      <a:r>
                        <a:rPr lang="en-US" dirty="0"/>
                        <a:t>15:00</a:t>
                      </a:r>
                    </a:p>
                  </a:txBody>
                  <a:tcPr/>
                </a:tc>
                <a:tc rowSpan="2">
                  <a:txBody>
                    <a:bodyPr/>
                    <a:lstStyle/>
                    <a:p>
                      <a:r>
                        <a:rPr lang="en-US" dirty="0"/>
                        <a:t>Intro to Bootcamp</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059256461"/>
                  </a:ext>
                </a:extLst>
              </a:tr>
              <a:tr h="370840">
                <a:tc>
                  <a:txBody>
                    <a:bodyPr/>
                    <a:lstStyle/>
                    <a:p>
                      <a:r>
                        <a:rPr lang="en-US" dirty="0"/>
                        <a:t>16:00</a:t>
                      </a:r>
                    </a:p>
                  </a:txBody>
                  <a:tcPr/>
                </a:tc>
                <a:tc vMerge="1">
                  <a:txBody>
                    <a:bodyPr/>
                    <a:lstStyle/>
                    <a:p>
                      <a:endParaRPr lang="en-US" dirty="0"/>
                    </a:p>
                  </a:txBody>
                  <a:tcPr/>
                </a:tc>
                <a:tc rowSpan="2">
                  <a:txBody>
                    <a:bodyPr/>
                    <a:lstStyle/>
                    <a:p>
                      <a:r>
                        <a:rPr lang="en-US" dirty="0"/>
                        <a:t>Recap</a:t>
                      </a:r>
                    </a:p>
                  </a:txBody>
                  <a:tcPr/>
                </a:tc>
                <a:tc rowSpan="2">
                  <a:txBody>
                    <a:bodyPr/>
                    <a:lstStyle/>
                    <a:p>
                      <a:r>
                        <a:rPr lang="en-US" dirty="0"/>
                        <a:t>Recap</a:t>
                      </a:r>
                    </a:p>
                  </a:txBody>
                  <a:tcPr/>
                </a:tc>
                <a:tc rowSpan="2">
                  <a:txBody>
                    <a:bodyPr/>
                    <a:lstStyle/>
                    <a:p>
                      <a:r>
                        <a:rPr lang="en-US" dirty="0"/>
                        <a:t>Recap</a:t>
                      </a:r>
                    </a:p>
                  </a:txBody>
                  <a:tcPr/>
                </a:tc>
                <a:tc vMerge="1">
                  <a:txBody>
                    <a:bodyPr/>
                    <a:lstStyle/>
                    <a:p>
                      <a:endParaRPr lang="en-US" dirty="0"/>
                    </a:p>
                  </a:txBody>
                  <a:tcPr/>
                </a:tc>
                <a:extLst>
                  <a:ext uri="{0D108BD9-81ED-4DB2-BD59-A6C34878D82A}">
                    <a16:rowId xmlns:a16="http://schemas.microsoft.com/office/drawing/2014/main" val="3846693546"/>
                  </a:ext>
                </a:extLst>
              </a:tr>
              <a:tr h="370840">
                <a:tc>
                  <a:txBody>
                    <a:bodyPr/>
                    <a:lstStyle/>
                    <a:p>
                      <a:r>
                        <a:rPr lang="en-US" dirty="0"/>
                        <a:t>17:00</a:t>
                      </a:r>
                    </a:p>
                  </a:txBody>
                  <a:tcPr/>
                </a:tc>
                <a:tc>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001788387"/>
                  </a:ext>
                </a:extLst>
              </a:tr>
            </a:tbl>
          </a:graphicData>
        </a:graphic>
      </p:graphicFrame>
    </p:spTree>
    <p:extLst>
      <p:ext uri="{BB962C8B-B14F-4D97-AF65-F5344CB8AC3E}">
        <p14:creationId xmlns:p14="http://schemas.microsoft.com/office/powerpoint/2010/main" val="52484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243B5-09F3-E442-998E-D4DF9677C93B}"/>
              </a:ext>
            </a:extLst>
          </p:cNvPr>
          <p:cNvSpPr>
            <a:spLocks noGrp="1"/>
          </p:cNvSpPr>
          <p:nvPr>
            <p:ph type="title"/>
          </p:nvPr>
        </p:nvSpPr>
        <p:spPr/>
        <p:txBody>
          <a:bodyPr/>
          <a:lstStyle/>
          <a:p>
            <a:r>
              <a:rPr lang="en-US" dirty="0"/>
              <a:t>When not to use a table?</a:t>
            </a:r>
          </a:p>
        </p:txBody>
      </p:sp>
      <p:sp>
        <p:nvSpPr>
          <p:cNvPr id="3" name="Text Placeholder 2">
            <a:extLst>
              <a:ext uri="{FF2B5EF4-FFF2-40B4-BE49-F238E27FC236}">
                <a16:creationId xmlns:a16="http://schemas.microsoft.com/office/drawing/2014/main" id="{3BA990D5-A7FE-5547-8C37-5495D71B8C7B}"/>
              </a:ext>
            </a:extLst>
          </p:cNvPr>
          <p:cNvSpPr>
            <a:spLocks noGrp="1"/>
          </p:cNvSpPr>
          <p:nvPr>
            <p:ph type="body" sz="quarter" idx="13"/>
          </p:nvPr>
        </p:nvSpPr>
        <p:spPr/>
        <p:txBody>
          <a:bodyPr/>
          <a:lstStyle/>
          <a:p>
            <a:r>
              <a:rPr lang="en-US" dirty="0"/>
              <a:t>In the old days, tables were used for layout purposes.</a:t>
            </a:r>
          </a:p>
          <a:p>
            <a:endParaRPr lang="en-US" dirty="0"/>
          </a:p>
          <a:p>
            <a:r>
              <a:rPr lang="en-US" dirty="0"/>
              <a:t>This has several issues:</a:t>
            </a:r>
          </a:p>
          <a:p>
            <a:r>
              <a:rPr lang="en-US" dirty="0"/>
              <a:t>	- ”tag soup”</a:t>
            </a:r>
          </a:p>
          <a:p>
            <a:r>
              <a:rPr lang="en-US" dirty="0"/>
              <a:t>	- screen reader will give a confusing readout</a:t>
            </a:r>
          </a:p>
          <a:p>
            <a:r>
              <a:rPr lang="en-US" dirty="0"/>
              <a:t>	- tables are not responsive</a:t>
            </a:r>
          </a:p>
        </p:txBody>
      </p:sp>
      <p:sp>
        <p:nvSpPr>
          <p:cNvPr id="4" name="Text Placeholder 3">
            <a:extLst>
              <a:ext uri="{FF2B5EF4-FFF2-40B4-BE49-F238E27FC236}">
                <a16:creationId xmlns:a16="http://schemas.microsoft.com/office/drawing/2014/main" id="{D1C80636-8FC0-934C-8AAC-D20A9CFAA9C4}"/>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FB8BAD59-ACC1-1342-9C9A-5701FCCA475A}"/>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E22F9633-081F-9D45-99C0-255BBF927FCD}"/>
              </a:ext>
            </a:extLst>
          </p:cNvPr>
          <p:cNvSpPr>
            <a:spLocks noGrp="1"/>
          </p:cNvSpPr>
          <p:nvPr>
            <p:ph type="sldNum" sz="quarter" idx="11"/>
          </p:nvPr>
        </p:nvSpPr>
        <p:spPr/>
        <p:txBody>
          <a:bodyPr/>
          <a:lstStyle/>
          <a:p>
            <a:fld id="{59395FB3-9C97-154F-86B2-7E381B951268}" type="slidenum">
              <a:rPr lang="en-US" smtClean="0"/>
              <a:pPr/>
              <a:t>42</a:t>
            </a:fld>
            <a:endParaRPr lang="en-US" dirty="0"/>
          </a:p>
        </p:txBody>
      </p:sp>
    </p:spTree>
    <p:extLst>
      <p:ext uri="{BB962C8B-B14F-4D97-AF65-F5344CB8AC3E}">
        <p14:creationId xmlns:p14="http://schemas.microsoft.com/office/powerpoint/2010/main" val="661510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5401-07F5-C040-B8B9-1DBAD7231C97}"/>
              </a:ext>
            </a:extLst>
          </p:cNvPr>
          <p:cNvSpPr>
            <a:spLocks noGrp="1"/>
          </p:cNvSpPr>
          <p:nvPr>
            <p:ph type="title"/>
          </p:nvPr>
        </p:nvSpPr>
        <p:spPr/>
        <p:txBody>
          <a:bodyPr/>
          <a:lstStyle/>
          <a:p>
            <a:r>
              <a:rPr lang="en-US" dirty="0"/>
              <a:t>Let’s create our first table</a:t>
            </a:r>
          </a:p>
        </p:txBody>
      </p:sp>
      <p:sp>
        <p:nvSpPr>
          <p:cNvPr id="3" name="Text Placeholder 2">
            <a:extLst>
              <a:ext uri="{FF2B5EF4-FFF2-40B4-BE49-F238E27FC236}">
                <a16:creationId xmlns:a16="http://schemas.microsoft.com/office/drawing/2014/main" id="{D0E92E79-0F1C-1441-B5F4-5203E4C7FFFB}"/>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F35C31E0-4F6E-B749-8C8E-A23335BE30C4}"/>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AC9F3DE5-5E7C-3645-821A-1B9E30F6DA1F}"/>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F7F268B-C48B-0A45-8E2A-A28174BA92E3}"/>
              </a:ext>
            </a:extLst>
          </p:cNvPr>
          <p:cNvSpPr>
            <a:spLocks noGrp="1"/>
          </p:cNvSpPr>
          <p:nvPr>
            <p:ph type="sldNum" sz="quarter" idx="11"/>
          </p:nvPr>
        </p:nvSpPr>
        <p:spPr/>
        <p:txBody>
          <a:bodyPr/>
          <a:lstStyle/>
          <a:p>
            <a:fld id="{59395FB3-9C97-154F-86B2-7E381B951268}" type="slidenum">
              <a:rPr lang="en-US" smtClean="0"/>
              <a:pPr/>
              <a:t>43</a:t>
            </a:fld>
            <a:endParaRPr lang="en-US" dirty="0"/>
          </a:p>
        </p:txBody>
      </p:sp>
      <p:graphicFrame>
        <p:nvGraphicFramePr>
          <p:cNvPr id="7" name="Table 6">
            <a:extLst>
              <a:ext uri="{FF2B5EF4-FFF2-40B4-BE49-F238E27FC236}">
                <a16:creationId xmlns:a16="http://schemas.microsoft.com/office/drawing/2014/main" id="{B6919D93-60DD-6C43-A643-55086EC0A852}"/>
              </a:ext>
            </a:extLst>
          </p:cNvPr>
          <p:cNvGraphicFramePr>
            <a:graphicFrameLocks noGrp="1"/>
          </p:cNvGraphicFramePr>
          <p:nvPr>
            <p:extLst>
              <p:ext uri="{D42A27DB-BD31-4B8C-83A1-F6EECF244321}">
                <p14:modId xmlns:p14="http://schemas.microsoft.com/office/powerpoint/2010/main" val="1390881593"/>
              </p:ext>
            </p:extLst>
          </p:nvPr>
        </p:nvGraphicFramePr>
        <p:xfrm>
          <a:off x="3180205" y="4403978"/>
          <a:ext cx="11927590" cy="1488567"/>
        </p:xfrm>
        <a:graphic>
          <a:graphicData uri="http://schemas.openxmlformats.org/drawingml/2006/table">
            <a:tbl>
              <a:tblPr bandRow="1">
                <a:tableStyleId>{3C2FFA5D-87B4-456A-9821-1D502468CF0F}</a:tableStyleId>
              </a:tblPr>
              <a:tblGrid>
                <a:gridCol w="2385518">
                  <a:extLst>
                    <a:ext uri="{9D8B030D-6E8A-4147-A177-3AD203B41FA5}">
                      <a16:colId xmlns:a16="http://schemas.microsoft.com/office/drawing/2014/main" val="3956746328"/>
                    </a:ext>
                  </a:extLst>
                </a:gridCol>
                <a:gridCol w="2385518">
                  <a:extLst>
                    <a:ext uri="{9D8B030D-6E8A-4147-A177-3AD203B41FA5}">
                      <a16:colId xmlns:a16="http://schemas.microsoft.com/office/drawing/2014/main" val="1223846936"/>
                    </a:ext>
                  </a:extLst>
                </a:gridCol>
                <a:gridCol w="2385518">
                  <a:extLst>
                    <a:ext uri="{9D8B030D-6E8A-4147-A177-3AD203B41FA5}">
                      <a16:colId xmlns:a16="http://schemas.microsoft.com/office/drawing/2014/main" val="3144483033"/>
                    </a:ext>
                  </a:extLst>
                </a:gridCol>
                <a:gridCol w="2385518">
                  <a:extLst>
                    <a:ext uri="{9D8B030D-6E8A-4147-A177-3AD203B41FA5}">
                      <a16:colId xmlns:a16="http://schemas.microsoft.com/office/drawing/2014/main" val="196093745"/>
                    </a:ext>
                  </a:extLst>
                </a:gridCol>
                <a:gridCol w="2385518">
                  <a:extLst>
                    <a:ext uri="{9D8B030D-6E8A-4147-A177-3AD203B41FA5}">
                      <a16:colId xmlns:a16="http://schemas.microsoft.com/office/drawing/2014/main" val="2201777129"/>
                    </a:ext>
                  </a:extLst>
                </a:gridCol>
              </a:tblGrid>
              <a:tr h="239467">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2382305295"/>
                  </a:ext>
                </a:extLst>
              </a:tr>
              <a:tr h="370840">
                <a:tc>
                  <a:txBody>
                    <a:bodyPr/>
                    <a:lstStyle/>
                    <a:p>
                      <a:r>
                        <a:rPr lang="en-US" dirty="0"/>
                        <a:t>Onboarding</a:t>
                      </a:r>
                    </a:p>
                  </a:txBody>
                  <a:tcPr/>
                </a:tc>
                <a:tc>
                  <a:txBody>
                    <a:bodyPr/>
                    <a:lstStyle/>
                    <a:p>
                      <a:r>
                        <a:rPr lang="en-US" dirty="0"/>
                        <a:t>HTML</a:t>
                      </a:r>
                    </a:p>
                  </a:txBody>
                  <a:tcPr/>
                </a:tc>
                <a:tc>
                  <a:txBody>
                    <a:bodyPr/>
                    <a:lstStyle/>
                    <a:p>
                      <a:r>
                        <a:rPr lang="en-US" dirty="0"/>
                        <a:t>Editor config</a:t>
                      </a:r>
                    </a:p>
                    <a:p>
                      <a:r>
                        <a:rPr lang="en-US" dirty="0"/>
                        <a:t>Git</a:t>
                      </a:r>
                    </a:p>
                  </a:txBody>
                  <a:tcPr/>
                </a:tc>
                <a:tc>
                  <a:txBody>
                    <a:bodyPr/>
                    <a:lstStyle/>
                    <a:p>
                      <a:r>
                        <a:rPr lang="en-US" dirty="0"/>
                        <a:t>JS</a:t>
                      </a:r>
                    </a:p>
                  </a:txBody>
                  <a:tcPr/>
                </a:tc>
                <a:tc>
                  <a:txBody>
                    <a:bodyPr/>
                    <a:lstStyle/>
                    <a:p>
                      <a:r>
                        <a:rPr lang="en-US" dirty="0"/>
                        <a:t>Weekly recap</a:t>
                      </a:r>
                    </a:p>
                  </a:txBody>
                  <a:tcPr/>
                </a:tc>
                <a:extLst>
                  <a:ext uri="{0D108BD9-81ED-4DB2-BD59-A6C34878D82A}">
                    <a16:rowId xmlns:a16="http://schemas.microsoft.com/office/drawing/2014/main" val="1748500127"/>
                  </a:ext>
                </a:extLst>
              </a:tr>
            </a:tbl>
          </a:graphicData>
        </a:graphic>
      </p:graphicFrame>
    </p:spTree>
    <p:extLst>
      <p:ext uri="{BB962C8B-B14F-4D97-AF65-F5344CB8AC3E}">
        <p14:creationId xmlns:p14="http://schemas.microsoft.com/office/powerpoint/2010/main" val="237473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1B24-3F96-E84A-AB5D-F6DB18F584C1}"/>
              </a:ext>
            </a:extLst>
          </p:cNvPr>
          <p:cNvSpPr>
            <a:spLocks noGrp="1"/>
          </p:cNvSpPr>
          <p:nvPr>
            <p:ph type="title"/>
          </p:nvPr>
        </p:nvSpPr>
        <p:spPr/>
        <p:txBody>
          <a:bodyPr/>
          <a:lstStyle/>
          <a:p>
            <a:r>
              <a:rPr lang="en-US" dirty="0"/>
              <a:t>Table headers</a:t>
            </a:r>
          </a:p>
        </p:txBody>
      </p:sp>
      <p:sp>
        <p:nvSpPr>
          <p:cNvPr id="3" name="Text Placeholder 2">
            <a:extLst>
              <a:ext uri="{FF2B5EF4-FFF2-40B4-BE49-F238E27FC236}">
                <a16:creationId xmlns:a16="http://schemas.microsoft.com/office/drawing/2014/main" id="{E3A9CFB5-EF91-4A4D-8D00-70685121DC82}"/>
              </a:ext>
            </a:extLst>
          </p:cNvPr>
          <p:cNvSpPr>
            <a:spLocks noGrp="1"/>
          </p:cNvSpPr>
          <p:nvPr>
            <p:ph type="body" sz="quarter" idx="13"/>
          </p:nvPr>
        </p:nvSpPr>
        <p:spPr/>
        <p:txBody>
          <a:bodyPr/>
          <a:lstStyle/>
          <a:p>
            <a:r>
              <a:rPr lang="en-US" dirty="0"/>
              <a:t>HTML provides a way to mark up the table headers.</a:t>
            </a:r>
          </a:p>
          <a:p>
            <a:endParaRPr lang="en-US" dirty="0"/>
          </a:p>
          <a:p>
            <a:r>
              <a:rPr lang="en-US" dirty="0"/>
              <a:t>&lt;</a:t>
            </a:r>
            <a:r>
              <a:rPr lang="en-US" dirty="0" err="1"/>
              <a:t>th</a:t>
            </a:r>
            <a:r>
              <a:rPr lang="en-US" dirty="0"/>
              <a:t>&gt; for the header cell.</a:t>
            </a:r>
          </a:p>
          <a:p>
            <a:endParaRPr lang="en-US" dirty="0"/>
          </a:p>
          <a:p>
            <a:r>
              <a:rPr lang="en-US" dirty="0"/>
              <a:t>Headers come with a default bold styling.</a:t>
            </a:r>
          </a:p>
          <a:p>
            <a:endParaRPr lang="en-US" dirty="0"/>
          </a:p>
          <a:p>
            <a:r>
              <a:rPr lang="en-US" dirty="0"/>
              <a:t>With headers, it is easier to find the data a user is looking for.</a:t>
            </a:r>
          </a:p>
          <a:p>
            <a:endParaRPr lang="en-US" dirty="0"/>
          </a:p>
        </p:txBody>
      </p:sp>
      <p:sp>
        <p:nvSpPr>
          <p:cNvPr id="4" name="Text Placeholder 3">
            <a:extLst>
              <a:ext uri="{FF2B5EF4-FFF2-40B4-BE49-F238E27FC236}">
                <a16:creationId xmlns:a16="http://schemas.microsoft.com/office/drawing/2014/main" id="{B8A1D93E-809E-EA41-8AB4-BB711D18B4F4}"/>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3AB37C66-AFA6-3243-A0EB-E452D1043830}"/>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888BF2A2-CC49-A84B-83DA-406A7C1483C6}"/>
              </a:ext>
            </a:extLst>
          </p:cNvPr>
          <p:cNvSpPr>
            <a:spLocks noGrp="1"/>
          </p:cNvSpPr>
          <p:nvPr>
            <p:ph type="sldNum" sz="quarter" idx="11"/>
          </p:nvPr>
        </p:nvSpPr>
        <p:spPr/>
        <p:txBody>
          <a:bodyPr/>
          <a:lstStyle/>
          <a:p>
            <a:fld id="{59395FB3-9C97-154F-86B2-7E381B951268}" type="slidenum">
              <a:rPr lang="en-US" smtClean="0"/>
              <a:pPr/>
              <a:t>44</a:t>
            </a:fld>
            <a:endParaRPr lang="en-US" dirty="0"/>
          </a:p>
        </p:txBody>
      </p:sp>
    </p:spTree>
    <p:extLst>
      <p:ext uri="{BB962C8B-B14F-4D97-AF65-F5344CB8AC3E}">
        <p14:creationId xmlns:p14="http://schemas.microsoft.com/office/powerpoint/2010/main" val="2786783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8DF91-615E-384A-9766-AEBB82443BCB}"/>
              </a:ext>
            </a:extLst>
          </p:cNvPr>
          <p:cNvSpPr>
            <a:spLocks noGrp="1"/>
          </p:cNvSpPr>
          <p:nvPr>
            <p:ph type="title"/>
          </p:nvPr>
        </p:nvSpPr>
        <p:spPr/>
        <p:txBody>
          <a:bodyPr/>
          <a:lstStyle/>
          <a:p>
            <a:r>
              <a:rPr lang="en-US" dirty="0"/>
              <a:t>Let’s add a header row to our table! </a:t>
            </a:r>
          </a:p>
        </p:txBody>
      </p:sp>
      <p:sp>
        <p:nvSpPr>
          <p:cNvPr id="3" name="Text Placeholder 2">
            <a:extLst>
              <a:ext uri="{FF2B5EF4-FFF2-40B4-BE49-F238E27FC236}">
                <a16:creationId xmlns:a16="http://schemas.microsoft.com/office/drawing/2014/main" id="{33890E16-9F4E-CA47-B51B-8D8B28AF91A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0561CC32-CEAA-0C48-9CF9-29C4C97ECBB8}"/>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D2FBD9A9-7F08-F847-8C95-C6B4F5BC4DCB}"/>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8C74855A-DF6C-1D40-912D-2286E469A53C}"/>
              </a:ext>
            </a:extLst>
          </p:cNvPr>
          <p:cNvSpPr>
            <a:spLocks noGrp="1"/>
          </p:cNvSpPr>
          <p:nvPr>
            <p:ph type="sldNum" sz="quarter" idx="11"/>
          </p:nvPr>
        </p:nvSpPr>
        <p:spPr/>
        <p:txBody>
          <a:bodyPr/>
          <a:lstStyle/>
          <a:p>
            <a:fld id="{59395FB3-9C97-154F-86B2-7E381B951268}" type="slidenum">
              <a:rPr lang="en-US" smtClean="0"/>
              <a:pPr/>
              <a:t>45</a:t>
            </a:fld>
            <a:endParaRPr lang="en-US" dirty="0"/>
          </a:p>
        </p:txBody>
      </p:sp>
      <p:graphicFrame>
        <p:nvGraphicFramePr>
          <p:cNvPr id="7" name="Table 6">
            <a:extLst>
              <a:ext uri="{FF2B5EF4-FFF2-40B4-BE49-F238E27FC236}">
                <a16:creationId xmlns:a16="http://schemas.microsoft.com/office/drawing/2014/main" id="{A569A664-F59D-4344-A9ED-F142C946C0AC}"/>
              </a:ext>
            </a:extLst>
          </p:cNvPr>
          <p:cNvGraphicFramePr>
            <a:graphicFrameLocks noGrp="1"/>
          </p:cNvGraphicFramePr>
          <p:nvPr>
            <p:extLst>
              <p:ext uri="{D42A27DB-BD31-4B8C-83A1-F6EECF244321}">
                <p14:modId xmlns:p14="http://schemas.microsoft.com/office/powerpoint/2010/main" val="2642905628"/>
              </p:ext>
            </p:extLst>
          </p:nvPr>
        </p:nvGraphicFramePr>
        <p:xfrm>
          <a:off x="3180205" y="4403978"/>
          <a:ext cx="11927590" cy="1488567"/>
        </p:xfrm>
        <a:graphic>
          <a:graphicData uri="http://schemas.openxmlformats.org/drawingml/2006/table">
            <a:tbl>
              <a:tblPr firstRow="1" bandRow="1">
                <a:tableStyleId>{3C2FFA5D-87B4-456A-9821-1D502468CF0F}</a:tableStyleId>
              </a:tblPr>
              <a:tblGrid>
                <a:gridCol w="2385518">
                  <a:extLst>
                    <a:ext uri="{9D8B030D-6E8A-4147-A177-3AD203B41FA5}">
                      <a16:colId xmlns:a16="http://schemas.microsoft.com/office/drawing/2014/main" val="3956746328"/>
                    </a:ext>
                  </a:extLst>
                </a:gridCol>
                <a:gridCol w="2385518">
                  <a:extLst>
                    <a:ext uri="{9D8B030D-6E8A-4147-A177-3AD203B41FA5}">
                      <a16:colId xmlns:a16="http://schemas.microsoft.com/office/drawing/2014/main" val="1223846936"/>
                    </a:ext>
                  </a:extLst>
                </a:gridCol>
                <a:gridCol w="2385518">
                  <a:extLst>
                    <a:ext uri="{9D8B030D-6E8A-4147-A177-3AD203B41FA5}">
                      <a16:colId xmlns:a16="http://schemas.microsoft.com/office/drawing/2014/main" val="3144483033"/>
                    </a:ext>
                  </a:extLst>
                </a:gridCol>
                <a:gridCol w="2385518">
                  <a:extLst>
                    <a:ext uri="{9D8B030D-6E8A-4147-A177-3AD203B41FA5}">
                      <a16:colId xmlns:a16="http://schemas.microsoft.com/office/drawing/2014/main" val="196093745"/>
                    </a:ext>
                  </a:extLst>
                </a:gridCol>
                <a:gridCol w="2385518">
                  <a:extLst>
                    <a:ext uri="{9D8B030D-6E8A-4147-A177-3AD203B41FA5}">
                      <a16:colId xmlns:a16="http://schemas.microsoft.com/office/drawing/2014/main" val="2201777129"/>
                    </a:ext>
                  </a:extLst>
                </a:gridCol>
              </a:tblGrid>
              <a:tr h="239467">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2382305295"/>
                  </a:ext>
                </a:extLst>
              </a:tr>
              <a:tr h="370840">
                <a:tc>
                  <a:txBody>
                    <a:bodyPr/>
                    <a:lstStyle/>
                    <a:p>
                      <a:r>
                        <a:rPr lang="en-US" dirty="0"/>
                        <a:t>Onboarding</a:t>
                      </a:r>
                    </a:p>
                  </a:txBody>
                  <a:tcPr/>
                </a:tc>
                <a:tc>
                  <a:txBody>
                    <a:bodyPr/>
                    <a:lstStyle/>
                    <a:p>
                      <a:r>
                        <a:rPr lang="en-US" dirty="0"/>
                        <a:t>HTML</a:t>
                      </a:r>
                    </a:p>
                  </a:txBody>
                  <a:tcPr/>
                </a:tc>
                <a:tc>
                  <a:txBody>
                    <a:bodyPr/>
                    <a:lstStyle/>
                    <a:p>
                      <a:r>
                        <a:rPr lang="en-US" dirty="0"/>
                        <a:t>Editor config</a:t>
                      </a:r>
                    </a:p>
                    <a:p>
                      <a:r>
                        <a:rPr lang="en-US" dirty="0"/>
                        <a:t>Git</a:t>
                      </a:r>
                    </a:p>
                  </a:txBody>
                  <a:tcPr/>
                </a:tc>
                <a:tc>
                  <a:txBody>
                    <a:bodyPr/>
                    <a:lstStyle/>
                    <a:p>
                      <a:r>
                        <a:rPr lang="en-US" dirty="0"/>
                        <a:t>JS</a:t>
                      </a:r>
                    </a:p>
                  </a:txBody>
                  <a:tcPr/>
                </a:tc>
                <a:tc>
                  <a:txBody>
                    <a:bodyPr/>
                    <a:lstStyle/>
                    <a:p>
                      <a:r>
                        <a:rPr lang="en-US" dirty="0"/>
                        <a:t>Weekly recap</a:t>
                      </a:r>
                    </a:p>
                  </a:txBody>
                  <a:tcPr/>
                </a:tc>
                <a:extLst>
                  <a:ext uri="{0D108BD9-81ED-4DB2-BD59-A6C34878D82A}">
                    <a16:rowId xmlns:a16="http://schemas.microsoft.com/office/drawing/2014/main" val="1748500127"/>
                  </a:ext>
                </a:extLst>
              </a:tr>
            </a:tbl>
          </a:graphicData>
        </a:graphic>
      </p:graphicFrame>
    </p:spTree>
    <p:extLst>
      <p:ext uri="{BB962C8B-B14F-4D97-AF65-F5344CB8AC3E}">
        <p14:creationId xmlns:p14="http://schemas.microsoft.com/office/powerpoint/2010/main" val="2265828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7E23-1949-B041-AD71-86758F7B954D}"/>
              </a:ext>
            </a:extLst>
          </p:cNvPr>
          <p:cNvSpPr>
            <a:spLocks noGrp="1"/>
          </p:cNvSpPr>
          <p:nvPr>
            <p:ph type="title"/>
          </p:nvPr>
        </p:nvSpPr>
        <p:spPr/>
        <p:txBody>
          <a:bodyPr/>
          <a:lstStyle/>
          <a:p>
            <a:r>
              <a:rPr lang="en-US" dirty="0"/>
              <a:t>Cell spanning</a:t>
            </a:r>
          </a:p>
        </p:txBody>
      </p:sp>
      <p:sp>
        <p:nvSpPr>
          <p:cNvPr id="3" name="Text Placeholder 2">
            <a:extLst>
              <a:ext uri="{FF2B5EF4-FFF2-40B4-BE49-F238E27FC236}">
                <a16:creationId xmlns:a16="http://schemas.microsoft.com/office/drawing/2014/main" id="{D38446FE-EB88-6547-AD04-90E8F82A60B5}"/>
              </a:ext>
            </a:extLst>
          </p:cNvPr>
          <p:cNvSpPr>
            <a:spLocks noGrp="1"/>
          </p:cNvSpPr>
          <p:nvPr>
            <p:ph type="body" sz="quarter" idx="13"/>
          </p:nvPr>
        </p:nvSpPr>
        <p:spPr/>
        <p:txBody>
          <a:bodyPr/>
          <a:lstStyle/>
          <a:p>
            <a:r>
              <a:rPr lang="en-US" dirty="0"/>
              <a:t>Requirement that a cell spans over multiple rows or columns.</a:t>
            </a:r>
          </a:p>
          <a:p>
            <a:endParaRPr lang="en-US" dirty="0"/>
          </a:p>
          <a:p>
            <a:r>
              <a:rPr lang="en-US" dirty="0"/>
              <a:t>This is similar to “merging cells” in e.g. Excel.</a:t>
            </a:r>
          </a:p>
          <a:p>
            <a:endParaRPr lang="en-US" dirty="0"/>
          </a:p>
          <a:p>
            <a:r>
              <a:rPr lang="en-US" dirty="0"/>
              <a:t>Can be done with attributes on cell elements:</a:t>
            </a:r>
          </a:p>
          <a:p>
            <a:r>
              <a:rPr lang="en-US" dirty="0"/>
              <a:t>	- “</a:t>
            </a:r>
            <a:r>
              <a:rPr lang="en-US" dirty="0" err="1"/>
              <a:t>colspan</a:t>
            </a:r>
            <a:r>
              <a:rPr lang="en-US" dirty="0"/>
              <a:t>” – span over multiple columns</a:t>
            </a:r>
          </a:p>
          <a:p>
            <a:r>
              <a:rPr lang="en-US" dirty="0"/>
              <a:t>	- “</a:t>
            </a:r>
            <a:r>
              <a:rPr lang="en-US" dirty="0" err="1"/>
              <a:t>rowspan</a:t>
            </a:r>
            <a:r>
              <a:rPr lang="en-US" dirty="0"/>
              <a:t>” – span over multiple rows</a:t>
            </a:r>
          </a:p>
        </p:txBody>
      </p:sp>
      <p:sp>
        <p:nvSpPr>
          <p:cNvPr id="4" name="Text Placeholder 3">
            <a:extLst>
              <a:ext uri="{FF2B5EF4-FFF2-40B4-BE49-F238E27FC236}">
                <a16:creationId xmlns:a16="http://schemas.microsoft.com/office/drawing/2014/main" id="{D9B4211B-A46B-554F-9C07-7791581C63EE}"/>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5EB12889-F83E-8142-B5B1-BC34EA21FEA7}"/>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5AC7ACD3-0A69-2245-9DC0-67006C4FE880}"/>
              </a:ext>
            </a:extLst>
          </p:cNvPr>
          <p:cNvSpPr>
            <a:spLocks noGrp="1"/>
          </p:cNvSpPr>
          <p:nvPr>
            <p:ph type="sldNum" sz="quarter" idx="11"/>
          </p:nvPr>
        </p:nvSpPr>
        <p:spPr/>
        <p:txBody>
          <a:bodyPr/>
          <a:lstStyle/>
          <a:p>
            <a:fld id="{59395FB3-9C97-154F-86B2-7E381B951268}" type="slidenum">
              <a:rPr lang="en-US" smtClean="0"/>
              <a:pPr/>
              <a:t>46</a:t>
            </a:fld>
            <a:endParaRPr lang="en-US" dirty="0"/>
          </a:p>
        </p:txBody>
      </p:sp>
    </p:spTree>
    <p:extLst>
      <p:ext uri="{BB962C8B-B14F-4D97-AF65-F5344CB8AC3E}">
        <p14:creationId xmlns:p14="http://schemas.microsoft.com/office/powerpoint/2010/main" val="3492615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8072-2525-374B-A766-649F53190FD9}"/>
              </a:ext>
            </a:extLst>
          </p:cNvPr>
          <p:cNvSpPr>
            <a:spLocks noGrp="1"/>
          </p:cNvSpPr>
          <p:nvPr>
            <p:ph type="title"/>
          </p:nvPr>
        </p:nvSpPr>
        <p:spPr/>
        <p:txBody>
          <a:bodyPr/>
          <a:lstStyle/>
          <a:p>
            <a:r>
              <a:rPr lang="en-US" dirty="0"/>
              <a:t>Let’s create our full weekly schedule</a:t>
            </a:r>
          </a:p>
        </p:txBody>
      </p:sp>
      <p:sp>
        <p:nvSpPr>
          <p:cNvPr id="3" name="Text Placeholder 2">
            <a:extLst>
              <a:ext uri="{FF2B5EF4-FFF2-40B4-BE49-F238E27FC236}">
                <a16:creationId xmlns:a16="http://schemas.microsoft.com/office/drawing/2014/main" id="{4B7F8EB5-077D-D94A-A3E9-0BBA640582D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42B13B24-790C-774E-A6A3-A5E5E2C13C46}"/>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69AA0C33-57BE-3B4B-BCFB-0509B58A4D38}"/>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115ED682-A420-F747-80E9-B542C2B8192E}"/>
              </a:ext>
            </a:extLst>
          </p:cNvPr>
          <p:cNvSpPr>
            <a:spLocks noGrp="1"/>
          </p:cNvSpPr>
          <p:nvPr>
            <p:ph type="sldNum" sz="quarter" idx="11"/>
          </p:nvPr>
        </p:nvSpPr>
        <p:spPr/>
        <p:txBody>
          <a:bodyPr/>
          <a:lstStyle/>
          <a:p>
            <a:fld id="{59395FB3-9C97-154F-86B2-7E381B951268}" type="slidenum">
              <a:rPr lang="en-US" smtClean="0"/>
              <a:pPr/>
              <a:t>47</a:t>
            </a:fld>
            <a:endParaRPr lang="en-US" dirty="0"/>
          </a:p>
        </p:txBody>
      </p:sp>
      <p:graphicFrame>
        <p:nvGraphicFramePr>
          <p:cNvPr id="7" name="Table 7">
            <a:extLst>
              <a:ext uri="{FF2B5EF4-FFF2-40B4-BE49-F238E27FC236}">
                <a16:creationId xmlns:a16="http://schemas.microsoft.com/office/drawing/2014/main" id="{64E02680-F9F0-4346-AE00-B0D4153EAE1C}"/>
              </a:ext>
            </a:extLst>
          </p:cNvPr>
          <p:cNvGraphicFramePr>
            <a:graphicFrameLocks noGrp="1"/>
          </p:cNvGraphicFramePr>
          <p:nvPr>
            <p:extLst>
              <p:ext uri="{D42A27DB-BD31-4B8C-83A1-F6EECF244321}">
                <p14:modId xmlns:p14="http://schemas.microsoft.com/office/powerpoint/2010/main" val="1202872577"/>
              </p:ext>
            </p:extLst>
          </p:nvPr>
        </p:nvGraphicFramePr>
        <p:xfrm>
          <a:off x="1987446" y="3159442"/>
          <a:ext cx="14313108" cy="5266690"/>
        </p:xfrm>
        <a:graphic>
          <a:graphicData uri="http://schemas.openxmlformats.org/drawingml/2006/table">
            <a:tbl>
              <a:tblPr firstRow="1" firstCol="1" bandRow="1">
                <a:tableStyleId>{3C2FFA5D-87B4-456A-9821-1D502468CF0F}</a:tableStyleId>
              </a:tblPr>
              <a:tblGrid>
                <a:gridCol w="2385518">
                  <a:extLst>
                    <a:ext uri="{9D8B030D-6E8A-4147-A177-3AD203B41FA5}">
                      <a16:colId xmlns:a16="http://schemas.microsoft.com/office/drawing/2014/main" val="1640241157"/>
                    </a:ext>
                  </a:extLst>
                </a:gridCol>
                <a:gridCol w="2385518">
                  <a:extLst>
                    <a:ext uri="{9D8B030D-6E8A-4147-A177-3AD203B41FA5}">
                      <a16:colId xmlns:a16="http://schemas.microsoft.com/office/drawing/2014/main" val="3956746328"/>
                    </a:ext>
                  </a:extLst>
                </a:gridCol>
                <a:gridCol w="2385518">
                  <a:extLst>
                    <a:ext uri="{9D8B030D-6E8A-4147-A177-3AD203B41FA5}">
                      <a16:colId xmlns:a16="http://schemas.microsoft.com/office/drawing/2014/main" val="1223846936"/>
                    </a:ext>
                  </a:extLst>
                </a:gridCol>
                <a:gridCol w="2385518">
                  <a:extLst>
                    <a:ext uri="{9D8B030D-6E8A-4147-A177-3AD203B41FA5}">
                      <a16:colId xmlns:a16="http://schemas.microsoft.com/office/drawing/2014/main" val="3144483033"/>
                    </a:ext>
                  </a:extLst>
                </a:gridCol>
                <a:gridCol w="2385518">
                  <a:extLst>
                    <a:ext uri="{9D8B030D-6E8A-4147-A177-3AD203B41FA5}">
                      <a16:colId xmlns:a16="http://schemas.microsoft.com/office/drawing/2014/main" val="196093745"/>
                    </a:ext>
                  </a:extLst>
                </a:gridCol>
                <a:gridCol w="2385518">
                  <a:extLst>
                    <a:ext uri="{9D8B030D-6E8A-4147-A177-3AD203B41FA5}">
                      <a16:colId xmlns:a16="http://schemas.microsoft.com/office/drawing/2014/main" val="2201777129"/>
                    </a:ext>
                  </a:extLst>
                </a:gridCol>
              </a:tblGrid>
              <a:tr h="370840">
                <a:tc>
                  <a:txBody>
                    <a:bodyPr/>
                    <a:lstStyle/>
                    <a:p>
                      <a:endParaRPr lang="en-US" dirty="0"/>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2382305295"/>
                  </a:ext>
                </a:extLst>
              </a:tr>
              <a:tr h="370840">
                <a:tc>
                  <a:txBody>
                    <a:bodyPr/>
                    <a:lstStyle/>
                    <a:p>
                      <a:r>
                        <a:rPr lang="en-US" dirty="0"/>
                        <a:t>09:00</a:t>
                      </a:r>
                    </a:p>
                  </a:txBody>
                  <a:tcPr/>
                </a:tc>
                <a:tc rowSpan="6">
                  <a:txBody>
                    <a:bodyPr/>
                    <a:lstStyle/>
                    <a:p>
                      <a:r>
                        <a:rPr lang="en-US" dirty="0"/>
                        <a:t>Onboarding</a:t>
                      </a:r>
                    </a:p>
                  </a:txBody>
                  <a:tcPr/>
                </a:tc>
                <a:tc rowSpan="3">
                  <a:txBody>
                    <a:bodyPr/>
                    <a:lstStyle/>
                    <a:p>
                      <a:r>
                        <a:rPr lang="en-US" dirty="0"/>
                        <a:t>HTML</a:t>
                      </a:r>
                    </a:p>
                  </a:txBody>
                  <a:tcPr/>
                </a:tc>
                <a:tc rowSpan="3">
                  <a:txBody>
                    <a:bodyPr/>
                    <a:lstStyle/>
                    <a:p>
                      <a:r>
                        <a:rPr lang="en-US" dirty="0"/>
                        <a:t>Editor config</a:t>
                      </a:r>
                    </a:p>
                    <a:p>
                      <a:r>
                        <a:rPr lang="en-US" dirty="0"/>
                        <a:t>Git</a:t>
                      </a:r>
                    </a:p>
                  </a:txBody>
                  <a:tcPr/>
                </a:tc>
                <a:tc rowSpan="3">
                  <a:txBody>
                    <a:bodyPr/>
                    <a:lstStyle/>
                    <a:p>
                      <a:r>
                        <a:rPr lang="en-US" dirty="0"/>
                        <a:t>JS</a:t>
                      </a:r>
                    </a:p>
                  </a:txBody>
                  <a:tcPr/>
                </a:tc>
                <a:tc rowSpan="3">
                  <a:txBody>
                    <a:bodyPr/>
                    <a:lstStyle/>
                    <a:p>
                      <a:r>
                        <a:rPr lang="en-US" dirty="0"/>
                        <a:t>Weekly recap</a:t>
                      </a:r>
                    </a:p>
                  </a:txBody>
                  <a:tcPr/>
                </a:tc>
                <a:extLst>
                  <a:ext uri="{0D108BD9-81ED-4DB2-BD59-A6C34878D82A}">
                    <a16:rowId xmlns:a16="http://schemas.microsoft.com/office/drawing/2014/main" val="577458403"/>
                  </a:ext>
                </a:extLst>
              </a:tr>
              <a:tr h="370840">
                <a:tc>
                  <a:txBody>
                    <a:bodyPr/>
                    <a:lstStyle/>
                    <a:p>
                      <a:r>
                        <a:rPr lang="en-US" dirty="0"/>
                        <a:t>10:00</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726630937"/>
                  </a:ext>
                </a:extLst>
              </a:tr>
              <a:tr h="370840">
                <a:tc>
                  <a:txBody>
                    <a:bodyPr/>
                    <a:lstStyle/>
                    <a:p>
                      <a:r>
                        <a:rPr lang="en-US" dirty="0"/>
                        <a:t>11:00</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73095576"/>
                  </a:ext>
                </a:extLst>
              </a:tr>
              <a:tr h="370840">
                <a:tc>
                  <a:txBody>
                    <a:bodyPr/>
                    <a:lstStyle/>
                    <a:p>
                      <a:r>
                        <a:rPr lang="en-US" dirty="0"/>
                        <a:t>12:00</a:t>
                      </a:r>
                    </a:p>
                  </a:txBody>
                  <a:tcPr/>
                </a:tc>
                <a:tc vMerge="1">
                  <a:txBody>
                    <a:bodyPr/>
                    <a:lstStyle/>
                    <a:p>
                      <a:endParaRPr lang="en-US" dirty="0"/>
                    </a:p>
                  </a:txBody>
                  <a:tcPr/>
                </a:tc>
                <a:tc>
                  <a:txBody>
                    <a:bodyPr/>
                    <a:lstStyle/>
                    <a:p>
                      <a:r>
                        <a:rPr lang="en-US" dirty="0"/>
                        <a:t>Lunch break</a:t>
                      </a:r>
                    </a:p>
                  </a:txBody>
                  <a:tcPr/>
                </a:tc>
                <a:tc>
                  <a:txBody>
                    <a:bodyPr/>
                    <a:lstStyle/>
                    <a:p>
                      <a:r>
                        <a:rPr lang="en-US" dirty="0"/>
                        <a:t>Lunch break</a:t>
                      </a:r>
                    </a:p>
                  </a:txBody>
                  <a:tcPr/>
                </a:tc>
                <a:tc>
                  <a:txBody>
                    <a:bodyPr/>
                    <a:lstStyle/>
                    <a:p>
                      <a:r>
                        <a:rPr lang="en-US" dirty="0"/>
                        <a:t>Lunch break</a:t>
                      </a:r>
                    </a:p>
                  </a:txBody>
                  <a:tcPr/>
                </a:tc>
                <a:tc>
                  <a:txBody>
                    <a:bodyPr/>
                    <a:lstStyle/>
                    <a:p>
                      <a:r>
                        <a:rPr lang="en-US" dirty="0"/>
                        <a:t>Lunch break</a:t>
                      </a:r>
                    </a:p>
                  </a:txBody>
                  <a:tcPr/>
                </a:tc>
                <a:extLst>
                  <a:ext uri="{0D108BD9-81ED-4DB2-BD59-A6C34878D82A}">
                    <a16:rowId xmlns:a16="http://schemas.microsoft.com/office/drawing/2014/main" val="1748500127"/>
                  </a:ext>
                </a:extLst>
              </a:tr>
              <a:tr h="370840">
                <a:tc>
                  <a:txBody>
                    <a:bodyPr/>
                    <a:lstStyle/>
                    <a:p>
                      <a:r>
                        <a:rPr lang="en-US" dirty="0"/>
                        <a:t>13:00</a:t>
                      </a:r>
                    </a:p>
                  </a:txBody>
                  <a:tcPr/>
                </a:tc>
                <a:tc vMerge="1">
                  <a:txBody>
                    <a:bodyPr/>
                    <a:lstStyle/>
                    <a:p>
                      <a:endParaRPr lang="en-US" dirty="0"/>
                    </a:p>
                  </a:txBody>
                  <a:tcPr/>
                </a:tc>
                <a:tc rowSpan="3">
                  <a:txBody>
                    <a:bodyPr/>
                    <a:lstStyle/>
                    <a:p>
                      <a:r>
                        <a:rPr lang="en-US" dirty="0"/>
                        <a:t>HTML</a:t>
                      </a:r>
                    </a:p>
                  </a:txBody>
                  <a:tcPr/>
                </a:tc>
                <a:tc rowSpan="3">
                  <a:txBody>
                    <a:bodyPr/>
                    <a:lstStyle/>
                    <a:p>
                      <a:r>
                        <a:rPr lang="en-US" dirty="0"/>
                        <a:t>Editor config</a:t>
                      </a:r>
                    </a:p>
                    <a:p>
                      <a:r>
                        <a:rPr lang="en-US" dirty="0"/>
                        <a:t>Git</a:t>
                      </a:r>
                    </a:p>
                  </a:txBody>
                  <a:tcPr/>
                </a:tc>
                <a:tc rowSpan="3">
                  <a:txBody>
                    <a:bodyPr/>
                    <a:lstStyle/>
                    <a:p>
                      <a:r>
                        <a:rPr lang="en-US" dirty="0"/>
                        <a:t>JS</a:t>
                      </a:r>
                    </a:p>
                  </a:txBody>
                  <a:tcPr/>
                </a:tc>
                <a:tc rowSpan="5">
                  <a:txBody>
                    <a:bodyPr/>
                    <a:lstStyle/>
                    <a:p>
                      <a:r>
                        <a:rPr lang="en-US" dirty="0"/>
                        <a:t>Weekly recap</a:t>
                      </a:r>
                    </a:p>
                  </a:txBody>
                  <a:tcPr/>
                </a:tc>
                <a:extLst>
                  <a:ext uri="{0D108BD9-81ED-4DB2-BD59-A6C34878D82A}">
                    <a16:rowId xmlns:a16="http://schemas.microsoft.com/office/drawing/2014/main" val="4059224508"/>
                  </a:ext>
                </a:extLst>
              </a:tr>
              <a:tr h="370840">
                <a:tc>
                  <a:txBody>
                    <a:bodyPr/>
                    <a:lstStyle/>
                    <a:p>
                      <a:r>
                        <a:rPr lang="en-US" dirty="0"/>
                        <a:t>14:00</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702414326"/>
                  </a:ext>
                </a:extLst>
              </a:tr>
              <a:tr h="370840">
                <a:tc>
                  <a:txBody>
                    <a:bodyPr/>
                    <a:lstStyle/>
                    <a:p>
                      <a:r>
                        <a:rPr lang="en-US" dirty="0"/>
                        <a:t>15:00</a:t>
                      </a:r>
                    </a:p>
                  </a:txBody>
                  <a:tcPr/>
                </a:tc>
                <a:tc rowSpan="2">
                  <a:txBody>
                    <a:bodyPr/>
                    <a:lstStyle/>
                    <a:p>
                      <a:r>
                        <a:rPr lang="en-US" dirty="0"/>
                        <a:t>Intro to Bootcamp</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059256461"/>
                  </a:ext>
                </a:extLst>
              </a:tr>
              <a:tr h="370840">
                <a:tc>
                  <a:txBody>
                    <a:bodyPr/>
                    <a:lstStyle/>
                    <a:p>
                      <a:r>
                        <a:rPr lang="en-US" dirty="0"/>
                        <a:t>16:00</a:t>
                      </a:r>
                    </a:p>
                  </a:txBody>
                  <a:tcPr/>
                </a:tc>
                <a:tc vMerge="1">
                  <a:txBody>
                    <a:bodyPr/>
                    <a:lstStyle/>
                    <a:p>
                      <a:endParaRPr lang="en-US" dirty="0"/>
                    </a:p>
                  </a:txBody>
                  <a:tcPr/>
                </a:tc>
                <a:tc rowSpan="2">
                  <a:txBody>
                    <a:bodyPr/>
                    <a:lstStyle/>
                    <a:p>
                      <a:r>
                        <a:rPr lang="en-US" dirty="0"/>
                        <a:t>Recap</a:t>
                      </a:r>
                    </a:p>
                  </a:txBody>
                  <a:tcPr/>
                </a:tc>
                <a:tc rowSpan="2">
                  <a:txBody>
                    <a:bodyPr/>
                    <a:lstStyle/>
                    <a:p>
                      <a:r>
                        <a:rPr lang="en-US" dirty="0"/>
                        <a:t>Recap</a:t>
                      </a:r>
                    </a:p>
                  </a:txBody>
                  <a:tcPr/>
                </a:tc>
                <a:tc rowSpan="2">
                  <a:txBody>
                    <a:bodyPr/>
                    <a:lstStyle/>
                    <a:p>
                      <a:r>
                        <a:rPr lang="en-US" dirty="0"/>
                        <a:t>Recap</a:t>
                      </a:r>
                    </a:p>
                  </a:txBody>
                  <a:tcPr/>
                </a:tc>
                <a:tc vMerge="1">
                  <a:txBody>
                    <a:bodyPr/>
                    <a:lstStyle/>
                    <a:p>
                      <a:endParaRPr lang="en-US" dirty="0"/>
                    </a:p>
                  </a:txBody>
                  <a:tcPr/>
                </a:tc>
                <a:extLst>
                  <a:ext uri="{0D108BD9-81ED-4DB2-BD59-A6C34878D82A}">
                    <a16:rowId xmlns:a16="http://schemas.microsoft.com/office/drawing/2014/main" val="3846693546"/>
                  </a:ext>
                </a:extLst>
              </a:tr>
              <a:tr h="370840">
                <a:tc>
                  <a:txBody>
                    <a:bodyPr/>
                    <a:lstStyle/>
                    <a:p>
                      <a:r>
                        <a:rPr lang="en-US" dirty="0"/>
                        <a:t>17:00</a:t>
                      </a:r>
                    </a:p>
                  </a:txBody>
                  <a:tcPr/>
                </a:tc>
                <a:tc>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001788387"/>
                  </a:ext>
                </a:extLst>
              </a:tr>
            </a:tbl>
          </a:graphicData>
        </a:graphic>
      </p:graphicFrame>
    </p:spTree>
    <p:extLst>
      <p:ext uri="{BB962C8B-B14F-4D97-AF65-F5344CB8AC3E}">
        <p14:creationId xmlns:p14="http://schemas.microsoft.com/office/powerpoint/2010/main" val="3956766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EEDF-DDC4-574B-A9A4-592830B6DECB}"/>
              </a:ext>
            </a:extLst>
          </p:cNvPr>
          <p:cNvSpPr>
            <a:spLocks noGrp="1"/>
          </p:cNvSpPr>
          <p:nvPr>
            <p:ph type="title"/>
          </p:nvPr>
        </p:nvSpPr>
        <p:spPr/>
        <p:txBody>
          <a:bodyPr/>
          <a:lstStyle/>
          <a:p>
            <a:r>
              <a:rPr lang="en-US" dirty="0"/>
              <a:t>Table caption</a:t>
            </a:r>
          </a:p>
        </p:txBody>
      </p:sp>
      <p:sp>
        <p:nvSpPr>
          <p:cNvPr id="3" name="Text Placeholder 2">
            <a:extLst>
              <a:ext uri="{FF2B5EF4-FFF2-40B4-BE49-F238E27FC236}">
                <a16:creationId xmlns:a16="http://schemas.microsoft.com/office/drawing/2014/main" id="{49D41078-6068-FF48-8254-3079C2C62717}"/>
              </a:ext>
            </a:extLst>
          </p:cNvPr>
          <p:cNvSpPr>
            <a:spLocks noGrp="1"/>
          </p:cNvSpPr>
          <p:nvPr>
            <p:ph type="body" sz="quarter" idx="13"/>
          </p:nvPr>
        </p:nvSpPr>
        <p:spPr/>
        <p:txBody>
          <a:bodyPr/>
          <a:lstStyle/>
          <a:p>
            <a:r>
              <a:rPr lang="en-US" dirty="0"/>
              <a:t>Use it in order to help users to get a quick idea whether the table data is relevant to them.</a:t>
            </a:r>
          </a:p>
          <a:p>
            <a:endParaRPr lang="en-US" dirty="0"/>
          </a:p>
          <a:p>
            <a:r>
              <a:rPr lang="en-US" dirty="0"/>
              <a:t>&lt;caption&gt; element</a:t>
            </a:r>
          </a:p>
        </p:txBody>
      </p:sp>
      <p:sp>
        <p:nvSpPr>
          <p:cNvPr id="4" name="Text Placeholder 3">
            <a:extLst>
              <a:ext uri="{FF2B5EF4-FFF2-40B4-BE49-F238E27FC236}">
                <a16:creationId xmlns:a16="http://schemas.microsoft.com/office/drawing/2014/main" id="{FC4CF111-6CA3-AC46-B806-166B689C0B12}"/>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7356C0EA-FD7B-D642-9791-92D18101938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47991C0C-F3F8-934D-84F1-7107C5B0E93B}"/>
              </a:ext>
            </a:extLst>
          </p:cNvPr>
          <p:cNvSpPr>
            <a:spLocks noGrp="1"/>
          </p:cNvSpPr>
          <p:nvPr>
            <p:ph type="sldNum" sz="quarter" idx="11"/>
          </p:nvPr>
        </p:nvSpPr>
        <p:spPr/>
        <p:txBody>
          <a:bodyPr/>
          <a:lstStyle/>
          <a:p>
            <a:fld id="{59395FB3-9C97-154F-86B2-7E381B951268}" type="slidenum">
              <a:rPr lang="en-US" smtClean="0"/>
              <a:pPr/>
              <a:t>48</a:t>
            </a:fld>
            <a:endParaRPr lang="en-US" dirty="0"/>
          </a:p>
        </p:txBody>
      </p:sp>
      <p:pic>
        <p:nvPicPr>
          <p:cNvPr id="7" name="Picture 6">
            <a:extLst>
              <a:ext uri="{FF2B5EF4-FFF2-40B4-BE49-F238E27FC236}">
                <a16:creationId xmlns:a16="http://schemas.microsoft.com/office/drawing/2014/main" id="{0FE94B70-0F7B-474F-90B3-A730310F41C6}"/>
              </a:ext>
            </a:extLst>
          </p:cNvPr>
          <p:cNvPicPr>
            <a:picLocks noChangeAspect="1"/>
          </p:cNvPicPr>
          <p:nvPr/>
        </p:nvPicPr>
        <p:blipFill>
          <a:blip r:embed="rId2"/>
          <a:stretch>
            <a:fillRect/>
          </a:stretch>
        </p:blipFill>
        <p:spPr>
          <a:xfrm>
            <a:off x="7096668" y="4816159"/>
            <a:ext cx="10733998" cy="2037385"/>
          </a:xfrm>
          <a:prstGeom prst="rect">
            <a:avLst/>
          </a:prstGeom>
        </p:spPr>
      </p:pic>
    </p:spTree>
    <p:extLst>
      <p:ext uri="{BB962C8B-B14F-4D97-AF65-F5344CB8AC3E}">
        <p14:creationId xmlns:p14="http://schemas.microsoft.com/office/powerpoint/2010/main" val="309717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4122-4DB3-9449-BF1A-D0DBD8C43AA5}"/>
              </a:ext>
            </a:extLst>
          </p:cNvPr>
          <p:cNvSpPr>
            <a:spLocks noGrp="1"/>
          </p:cNvSpPr>
          <p:nvPr>
            <p:ph type="title"/>
          </p:nvPr>
        </p:nvSpPr>
        <p:spPr/>
        <p:txBody>
          <a:bodyPr/>
          <a:lstStyle/>
          <a:p>
            <a:r>
              <a:rPr lang="en-US" dirty="0"/>
              <a:t>Let’s add a caption to our weekly schedule</a:t>
            </a:r>
          </a:p>
        </p:txBody>
      </p:sp>
      <p:sp>
        <p:nvSpPr>
          <p:cNvPr id="4" name="Text Placeholder 3">
            <a:extLst>
              <a:ext uri="{FF2B5EF4-FFF2-40B4-BE49-F238E27FC236}">
                <a16:creationId xmlns:a16="http://schemas.microsoft.com/office/drawing/2014/main" id="{29012AF1-F1B4-0A4A-9E2D-1CAA023C5EAD}"/>
              </a:ext>
            </a:extLst>
          </p:cNvPr>
          <p:cNvSpPr>
            <a:spLocks noGrp="1"/>
          </p:cNvSpPr>
          <p:nvPr>
            <p:ph type="body" sz="quarter" idx="12"/>
          </p:nvPr>
        </p:nvSpPr>
        <p:spPr>
          <a:xfrm>
            <a:off x="1987446" y="2603912"/>
            <a:ext cx="14313108" cy="6435725"/>
          </a:xfrm>
        </p:spPr>
        <p:txBody>
          <a:bodyPr/>
          <a:lstStyle/>
          <a:p>
            <a:pPr algn="ctr"/>
            <a:r>
              <a:rPr lang="en-US" dirty="0"/>
              <a:t>Weekly schedule for Frontend Bootcamp</a:t>
            </a:r>
          </a:p>
        </p:txBody>
      </p:sp>
      <p:sp>
        <p:nvSpPr>
          <p:cNvPr id="5" name="Footer Placeholder 4">
            <a:extLst>
              <a:ext uri="{FF2B5EF4-FFF2-40B4-BE49-F238E27FC236}">
                <a16:creationId xmlns:a16="http://schemas.microsoft.com/office/drawing/2014/main" id="{E19DC220-9EE1-184A-86EA-F2DD886371E1}"/>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722C3DCC-890B-C644-81CB-A27BF236730F}"/>
              </a:ext>
            </a:extLst>
          </p:cNvPr>
          <p:cNvSpPr>
            <a:spLocks noGrp="1"/>
          </p:cNvSpPr>
          <p:nvPr>
            <p:ph type="sldNum" sz="quarter" idx="11"/>
          </p:nvPr>
        </p:nvSpPr>
        <p:spPr/>
        <p:txBody>
          <a:bodyPr/>
          <a:lstStyle/>
          <a:p>
            <a:fld id="{59395FB3-9C97-154F-86B2-7E381B951268}" type="slidenum">
              <a:rPr lang="en-US" smtClean="0"/>
              <a:pPr/>
              <a:t>49</a:t>
            </a:fld>
            <a:endParaRPr lang="en-US" dirty="0"/>
          </a:p>
        </p:txBody>
      </p:sp>
      <p:graphicFrame>
        <p:nvGraphicFramePr>
          <p:cNvPr id="7" name="Table 7">
            <a:extLst>
              <a:ext uri="{FF2B5EF4-FFF2-40B4-BE49-F238E27FC236}">
                <a16:creationId xmlns:a16="http://schemas.microsoft.com/office/drawing/2014/main" id="{9DC0C27E-21E7-4649-9733-32F3933D024F}"/>
              </a:ext>
            </a:extLst>
          </p:cNvPr>
          <p:cNvGraphicFramePr>
            <a:graphicFrameLocks noGrp="1"/>
          </p:cNvGraphicFramePr>
          <p:nvPr>
            <p:extLst>
              <p:ext uri="{D42A27DB-BD31-4B8C-83A1-F6EECF244321}">
                <p14:modId xmlns:p14="http://schemas.microsoft.com/office/powerpoint/2010/main" val="2551659215"/>
              </p:ext>
            </p:extLst>
          </p:nvPr>
        </p:nvGraphicFramePr>
        <p:xfrm>
          <a:off x="1987446" y="3159442"/>
          <a:ext cx="14313108" cy="5266690"/>
        </p:xfrm>
        <a:graphic>
          <a:graphicData uri="http://schemas.openxmlformats.org/drawingml/2006/table">
            <a:tbl>
              <a:tblPr firstRow="1" firstCol="1" bandRow="1">
                <a:tableStyleId>{3C2FFA5D-87B4-456A-9821-1D502468CF0F}</a:tableStyleId>
              </a:tblPr>
              <a:tblGrid>
                <a:gridCol w="2385518">
                  <a:extLst>
                    <a:ext uri="{9D8B030D-6E8A-4147-A177-3AD203B41FA5}">
                      <a16:colId xmlns:a16="http://schemas.microsoft.com/office/drawing/2014/main" val="1640241157"/>
                    </a:ext>
                  </a:extLst>
                </a:gridCol>
                <a:gridCol w="2385518">
                  <a:extLst>
                    <a:ext uri="{9D8B030D-6E8A-4147-A177-3AD203B41FA5}">
                      <a16:colId xmlns:a16="http://schemas.microsoft.com/office/drawing/2014/main" val="3956746328"/>
                    </a:ext>
                  </a:extLst>
                </a:gridCol>
                <a:gridCol w="2385518">
                  <a:extLst>
                    <a:ext uri="{9D8B030D-6E8A-4147-A177-3AD203B41FA5}">
                      <a16:colId xmlns:a16="http://schemas.microsoft.com/office/drawing/2014/main" val="1223846936"/>
                    </a:ext>
                  </a:extLst>
                </a:gridCol>
                <a:gridCol w="2385518">
                  <a:extLst>
                    <a:ext uri="{9D8B030D-6E8A-4147-A177-3AD203B41FA5}">
                      <a16:colId xmlns:a16="http://schemas.microsoft.com/office/drawing/2014/main" val="3144483033"/>
                    </a:ext>
                  </a:extLst>
                </a:gridCol>
                <a:gridCol w="2385518">
                  <a:extLst>
                    <a:ext uri="{9D8B030D-6E8A-4147-A177-3AD203B41FA5}">
                      <a16:colId xmlns:a16="http://schemas.microsoft.com/office/drawing/2014/main" val="196093745"/>
                    </a:ext>
                  </a:extLst>
                </a:gridCol>
                <a:gridCol w="2385518">
                  <a:extLst>
                    <a:ext uri="{9D8B030D-6E8A-4147-A177-3AD203B41FA5}">
                      <a16:colId xmlns:a16="http://schemas.microsoft.com/office/drawing/2014/main" val="2201777129"/>
                    </a:ext>
                  </a:extLst>
                </a:gridCol>
              </a:tblGrid>
              <a:tr h="370840">
                <a:tc>
                  <a:txBody>
                    <a:bodyPr/>
                    <a:lstStyle/>
                    <a:p>
                      <a:endParaRPr lang="en-US" dirty="0"/>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2382305295"/>
                  </a:ext>
                </a:extLst>
              </a:tr>
              <a:tr h="370840">
                <a:tc>
                  <a:txBody>
                    <a:bodyPr/>
                    <a:lstStyle/>
                    <a:p>
                      <a:r>
                        <a:rPr lang="en-US" dirty="0"/>
                        <a:t>09:00</a:t>
                      </a:r>
                    </a:p>
                  </a:txBody>
                  <a:tcPr/>
                </a:tc>
                <a:tc rowSpan="6">
                  <a:txBody>
                    <a:bodyPr/>
                    <a:lstStyle/>
                    <a:p>
                      <a:r>
                        <a:rPr lang="en-US" dirty="0"/>
                        <a:t>Onboarding</a:t>
                      </a:r>
                    </a:p>
                  </a:txBody>
                  <a:tcPr/>
                </a:tc>
                <a:tc rowSpan="3">
                  <a:txBody>
                    <a:bodyPr/>
                    <a:lstStyle/>
                    <a:p>
                      <a:r>
                        <a:rPr lang="en-US" dirty="0"/>
                        <a:t>HTML</a:t>
                      </a:r>
                    </a:p>
                  </a:txBody>
                  <a:tcPr/>
                </a:tc>
                <a:tc rowSpan="3">
                  <a:txBody>
                    <a:bodyPr/>
                    <a:lstStyle/>
                    <a:p>
                      <a:r>
                        <a:rPr lang="en-US" dirty="0"/>
                        <a:t>Editor config</a:t>
                      </a:r>
                    </a:p>
                    <a:p>
                      <a:r>
                        <a:rPr lang="en-US" dirty="0"/>
                        <a:t>Git</a:t>
                      </a:r>
                    </a:p>
                  </a:txBody>
                  <a:tcPr/>
                </a:tc>
                <a:tc rowSpan="3">
                  <a:txBody>
                    <a:bodyPr/>
                    <a:lstStyle/>
                    <a:p>
                      <a:r>
                        <a:rPr lang="en-US" dirty="0"/>
                        <a:t>JS</a:t>
                      </a:r>
                    </a:p>
                  </a:txBody>
                  <a:tcPr/>
                </a:tc>
                <a:tc rowSpan="3">
                  <a:txBody>
                    <a:bodyPr/>
                    <a:lstStyle/>
                    <a:p>
                      <a:r>
                        <a:rPr lang="en-US" dirty="0"/>
                        <a:t>Weekly recap</a:t>
                      </a:r>
                    </a:p>
                  </a:txBody>
                  <a:tcPr/>
                </a:tc>
                <a:extLst>
                  <a:ext uri="{0D108BD9-81ED-4DB2-BD59-A6C34878D82A}">
                    <a16:rowId xmlns:a16="http://schemas.microsoft.com/office/drawing/2014/main" val="577458403"/>
                  </a:ext>
                </a:extLst>
              </a:tr>
              <a:tr h="370840">
                <a:tc>
                  <a:txBody>
                    <a:bodyPr/>
                    <a:lstStyle/>
                    <a:p>
                      <a:r>
                        <a:rPr lang="en-US" dirty="0"/>
                        <a:t>10:00</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726630937"/>
                  </a:ext>
                </a:extLst>
              </a:tr>
              <a:tr h="370840">
                <a:tc>
                  <a:txBody>
                    <a:bodyPr/>
                    <a:lstStyle/>
                    <a:p>
                      <a:r>
                        <a:rPr lang="en-US" dirty="0"/>
                        <a:t>11:00</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73095576"/>
                  </a:ext>
                </a:extLst>
              </a:tr>
              <a:tr h="370840">
                <a:tc>
                  <a:txBody>
                    <a:bodyPr/>
                    <a:lstStyle/>
                    <a:p>
                      <a:r>
                        <a:rPr lang="en-US" dirty="0"/>
                        <a:t>12:00</a:t>
                      </a:r>
                    </a:p>
                  </a:txBody>
                  <a:tcPr/>
                </a:tc>
                <a:tc vMerge="1">
                  <a:txBody>
                    <a:bodyPr/>
                    <a:lstStyle/>
                    <a:p>
                      <a:endParaRPr lang="en-US" dirty="0"/>
                    </a:p>
                  </a:txBody>
                  <a:tcPr/>
                </a:tc>
                <a:tc>
                  <a:txBody>
                    <a:bodyPr/>
                    <a:lstStyle/>
                    <a:p>
                      <a:r>
                        <a:rPr lang="en-US" dirty="0"/>
                        <a:t>Lunch break</a:t>
                      </a:r>
                    </a:p>
                  </a:txBody>
                  <a:tcPr/>
                </a:tc>
                <a:tc>
                  <a:txBody>
                    <a:bodyPr/>
                    <a:lstStyle/>
                    <a:p>
                      <a:r>
                        <a:rPr lang="en-US" dirty="0"/>
                        <a:t>Lunch break</a:t>
                      </a:r>
                    </a:p>
                  </a:txBody>
                  <a:tcPr/>
                </a:tc>
                <a:tc>
                  <a:txBody>
                    <a:bodyPr/>
                    <a:lstStyle/>
                    <a:p>
                      <a:r>
                        <a:rPr lang="en-US" dirty="0"/>
                        <a:t>Lunch break</a:t>
                      </a:r>
                    </a:p>
                  </a:txBody>
                  <a:tcPr/>
                </a:tc>
                <a:tc>
                  <a:txBody>
                    <a:bodyPr/>
                    <a:lstStyle/>
                    <a:p>
                      <a:r>
                        <a:rPr lang="en-US" dirty="0"/>
                        <a:t>Lunch break</a:t>
                      </a:r>
                    </a:p>
                  </a:txBody>
                  <a:tcPr/>
                </a:tc>
                <a:extLst>
                  <a:ext uri="{0D108BD9-81ED-4DB2-BD59-A6C34878D82A}">
                    <a16:rowId xmlns:a16="http://schemas.microsoft.com/office/drawing/2014/main" val="1748500127"/>
                  </a:ext>
                </a:extLst>
              </a:tr>
              <a:tr h="370840">
                <a:tc>
                  <a:txBody>
                    <a:bodyPr/>
                    <a:lstStyle/>
                    <a:p>
                      <a:r>
                        <a:rPr lang="en-US" dirty="0"/>
                        <a:t>13:00</a:t>
                      </a:r>
                    </a:p>
                  </a:txBody>
                  <a:tcPr/>
                </a:tc>
                <a:tc vMerge="1">
                  <a:txBody>
                    <a:bodyPr/>
                    <a:lstStyle/>
                    <a:p>
                      <a:endParaRPr lang="en-US" dirty="0"/>
                    </a:p>
                  </a:txBody>
                  <a:tcPr/>
                </a:tc>
                <a:tc rowSpan="3">
                  <a:txBody>
                    <a:bodyPr/>
                    <a:lstStyle/>
                    <a:p>
                      <a:r>
                        <a:rPr lang="en-US" dirty="0"/>
                        <a:t>HTML</a:t>
                      </a:r>
                    </a:p>
                  </a:txBody>
                  <a:tcPr/>
                </a:tc>
                <a:tc rowSpan="3">
                  <a:txBody>
                    <a:bodyPr/>
                    <a:lstStyle/>
                    <a:p>
                      <a:r>
                        <a:rPr lang="en-US" dirty="0"/>
                        <a:t>Editor config</a:t>
                      </a:r>
                    </a:p>
                    <a:p>
                      <a:r>
                        <a:rPr lang="en-US" dirty="0"/>
                        <a:t>Git</a:t>
                      </a:r>
                    </a:p>
                  </a:txBody>
                  <a:tcPr/>
                </a:tc>
                <a:tc rowSpan="3">
                  <a:txBody>
                    <a:bodyPr/>
                    <a:lstStyle/>
                    <a:p>
                      <a:r>
                        <a:rPr lang="en-US" dirty="0"/>
                        <a:t>JS</a:t>
                      </a:r>
                    </a:p>
                  </a:txBody>
                  <a:tcPr/>
                </a:tc>
                <a:tc rowSpan="5">
                  <a:txBody>
                    <a:bodyPr/>
                    <a:lstStyle/>
                    <a:p>
                      <a:r>
                        <a:rPr lang="en-US" dirty="0"/>
                        <a:t>Weekly recap</a:t>
                      </a:r>
                    </a:p>
                  </a:txBody>
                  <a:tcPr/>
                </a:tc>
                <a:extLst>
                  <a:ext uri="{0D108BD9-81ED-4DB2-BD59-A6C34878D82A}">
                    <a16:rowId xmlns:a16="http://schemas.microsoft.com/office/drawing/2014/main" val="4059224508"/>
                  </a:ext>
                </a:extLst>
              </a:tr>
              <a:tr h="370840">
                <a:tc>
                  <a:txBody>
                    <a:bodyPr/>
                    <a:lstStyle/>
                    <a:p>
                      <a:r>
                        <a:rPr lang="en-US" dirty="0"/>
                        <a:t>14:00</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702414326"/>
                  </a:ext>
                </a:extLst>
              </a:tr>
              <a:tr h="370840">
                <a:tc>
                  <a:txBody>
                    <a:bodyPr/>
                    <a:lstStyle/>
                    <a:p>
                      <a:r>
                        <a:rPr lang="en-US" dirty="0"/>
                        <a:t>15:00</a:t>
                      </a:r>
                    </a:p>
                  </a:txBody>
                  <a:tcPr/>
                </a:tc>
                <a:tc rowSpan="2">
                  <a:txBody>
                    <a:bodyPr/>
                    <a:lstStyle/>
                    <a:p>
                      <a:r>
                        <a:rPr lang="en-US" dirty="0"/>
                        <a:t>Intro to Bootcamp</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059256461"/>
                  </a:ext>
                </a:extLst>
              </a:tr>
              <a:tr h="370840">
                <a:tc>
                  <a:txBody>
                    <a:bodyPr/>
                    <a:lstStyle/>
                    <a:p>
                      <a:r>
                        <a:rPr lang="en-US" dirty="0"/>
                        <a:t>16:00</a:t>
                      </a:r>
                    </a:p>
                  </a:txBody>
                  <a:tcPr/>
                </a:tc>
                <a:tc vMerge="1">
                  <a:txBody>
                    <a:bodyPr/>
                    <a:lstStyle/>
                    <a:p>
                      <a:endParaRPr lang="en-US" dirty="0"/>
                    </a:p>
                  </a:txBody>
                  <a:tcPr/>
                </a:tc>
                <a:tc rowSpan="2">
                  <a:txBody>
                    <a:bodyPr/>
                    <a:lstStyle/>
                    <a:p>
                      <a:r>
                        <a:rPr lang="en-US" dirty="0"/>
                        <a:t>Recap</a:t>
                      </a:r>
                    </a:p>
                  </a:txBody>
                  <a:tcPr/>
                </a:tc>
                <a:tc rowSpan="2">
                  <a:txBody>
                    <a:bodyPr/>
                    <a:lstStyle/>
                    <a:p>
                      <a:r>
                        <a:rPr lang="en-US" dirty="0"/>
                        <a:t>Recap</a:t>
                      </a:r>
                    </a:p>
                  </a:txBody>
                  <a:tcPr/>
                </a:tc>
                <a:tc rowSpan="2">
                  <a:txBody>
                    <a:bodyPr/>
                    <a:lstStyle/>
                    <a:p>
                      <a:r>
                        <a:rPr lang="en-US" dirty="0"/>
                        <a:t>Recap</a:t>
                      </a:r>
                    </a:p>
                  </a:txBody>
                  <a:tcPr/>
                </a:tc>
                <a:tc vMerge="1">
                  <a:txBody>
                    <a:bodyPr/>
                    <a:lstStyle/>
                    <a:p>
                      <a:endParaRPr lang="en-US" dirty="0"/>
                    </a:p>
                  </a:txBody>
                  <a:tcPr/>
                </a:tc>
                <a:extLst>
                  <a:ext uri="{0D108BD9-81ED-4DB2-BD59-A6C34878D82A}">
                    <a16:rowId xmlns:a16="http://schemas.microsoft.com/office/drawing/2014/main" val="3846693546"/>
                  </a:ext>
                </a:extLst>
              </a:tr>
              <a:tr h="370840">
                <a:tc>
                  <a:txBody>
                    <a:bodyPr/>
                    <a:lstStyle/>
                    <a:p>
                      <a:r>
                        <a:rPr lang="en-US" dirty="0"/>
                        <a:t>17:00</a:t>
                      </a:r>
                    </a:p>
                  </a:txBody>
                  <a:tcPr/>
                </a:tc>
                <a:tc>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001788387"/>
                  </a:ext>
                </a:extLst>
              </a:tr>
            </a:tbl>
          </a:graphicData>
        </a:graphic>
      </p:graphicFrame>
    </p:spTree>
    <p:extLst>
      <p:ext uri="{BB962C8B-B14F-4D97-AF65-F5344CB8AC3E}">
        <p14:creationId xmlns:p14="http://schemas.microsoft.com/office/powerpoint/2010/main" val="224308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2D546F-DE38-4743-9A6C-05BD6F3627E9}"/>
              </a:ext>
            </a:extLst>
          </p:cNvPr>
          <p:cNvSpPr>
            <a:spLocks noGrp="1"/>
          </p:cNvSpPr>
          <p:nvPr>
            <p:ph type="title"/>
          </p:nvPr>
        </p:nvSpPr>
        <p:spPr/>
        <p:txBody>
          <a:bodyPr/>
          <a:lstStyle/>
          <a:p>
            <a:r>
              <a:rPr lang="en-US" dirty="0"/>
              <a:t>Viewport meta tag</a:t>
            </a:r>
          </a:p>
        </p:txBody>
      </p:sp>
      <p:sp>
        <p:nvSpPr>
          <p:cNvPr id="7" name="Text Placeholder 6">
            <a:extLst>
              <a:ext uri="{FF2B5EF4-FFF2-40B4-BE49-F238E27FC236}">
                <a16:creationId xmlns:a16="http://schemas.microsoft.com/office/drawing/2014/main" id="{08E631ED-99DE-604B-8E32-DA3C29DAD75C}"/>
              </a:ext>
            </a:extLst>
          </p:cNvPr>
          <p:cNvSpPr>
            <a:spLocks noGrp="1"/>
          </p:cNvSpPr>
          <p:nvPr>
            <p:ph type="body" sz="quarter" idx="13"/>
          </p:nvPr>
        </p:nvSpPr>
        <p:spPr/>
        <p:txBody>
          <a:bodyPr/>
          <a:lstStyle/>
          <a:p>
            <a:r>
              <a:rPr lang="en-US" sz="2400" dirty="0"/>
              <a:t>Viewport – area of the window in which web content can be seen</a:t>
            </a:r>
          </a:p>
          <a:p>
            <a:endParaRPr lang="en-US" sz="2400" dirty="0"/>
          </a:p>
          <a:p>
            <a:r>
              <a:rPr lang="en-US" sz="2400" b="1" dirty="0"/>
              <a:t>width</a:t>
            </a:r>
          </a:p>
          <a:p>
            <a:r>
              <a:rPr lang="en-US" sz="2400" b="1" dirty="0"/>
              <a:t>	</a:t>
            </a:r>
            <a:r>
              <a:rPr lang="en-US" sz="2400" dirty="0"/>
              <a:t>controls the size of the viewport</a:t>
            </a:r>
          </a:p>
          <a:p>
            <a:r>
              <a:rPr lang="en-US" sz="2400" dirty="0"/>
              <a:t>	can be set in px (width=600) or in “device-width”</a:t>
            </a:r>
          </a:p>
          <a:p>
            <a:endParaRPr lang="en-US" sz="2400" dirty="0"/>
          </a:p>
          <a:p>
            <a:r>
              <a:rPr lang="en-US" sz="2400" b="1" dirty="0"/>
              <a:t>initial-scale</a:t>
            </a:r>
          </a:p>
          <a:p>
            <a:r>
              <a:rPr lang="en-US" sz="2400" dirty="0"/>
              <a:t>	controls the zoom level when page is first loaded</a:t>
            </a:r>
          </a:p>
          <a:p>
            <a:endParaRPr lang="en-US" sz="2400" dirty="0"/>
          </a:p>
          <a:p>
            <a:r>
              <a:rPr lang="en-US" sz="2400" b="1" dirty="0"/>
              <a:t>user-scalable</a:t>
            </a:r>
          </a:p>
          <a:p>
            <a:r>
              <a:rPr lang="en-US" sz="2400" dirty="0"/>
              <a:t>	controls whether the user is allowed to zoom or not</a:t>
            </a:r>
          </a:p>
          <a:p>
            <a:endParaRPr lang="en-US" sz="2400" dirty="0"/>
          </a:p>
          <a:p>
            <a:r>
              <a:rPr lang="en-US" sz="2400" b="1" dirty="0"/>
              <a:t>minimum-scale</a:t>
            </a:r>
          </a:p>
          <a:p>
            <a:r>
              <a:rPr lang="en-US" sz="2400" b="1" dirty="0"/>
              <a:t>maximum-scale</a:t>
            </a:r>
          </a:p>
          <a:p>
            <a:r>
              <a:rPr lang="en-US" sz="2400" dirty="0"/>
              <a:t>	affect the initial scale</a:t>
            </a:r>
          </a:p>
          <a:p>
            <a:r>
              <a:rPr lang="en-US" sz="2400" dirty="0"/>
              <a:t>	limit changes in zoom level</a:t>
            </a:r>
          </a:p>
          <a:p>
            <a:endParaRPr lang="en-US" sz="1800" dirty="0"/>
          </a:p>
          <a:p>
            <a:r>
              <a:rPr lang="en-US" sz="1800" dirty="0"/>
              <a:t>Reference: </a:t>
            </a:r>
            <a:r>
              <a:rPr lang="en-US" sz="1800" dirty="0">
                <a:hlinkClick r:id="rId2"/>
              </a:rPr>
              <a:t>mdn</a:t>
            </a:r>
            <a:endParaRPr lang="en-US" sz="1800" dirty="0"/>
          </a:p>
        </p:txBody>
      </p:sp>
      <p:sp>
        <p:nvSpPr>
          <p:cNvPr id="6" name="Text Placeholder 5">
            <a:extLst>
              <a:ext uri="{FF2B5EF4-FFF2-40B4-BE49-F238E27FC236}">
                <a16:creationId xmlns:a16="http://schemas.microsoft.com/office/drawing/2014/main" id="{88389576-F647-2247-ACCD-85599765A9FE}"/>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48C72687-1690-2A4C-BB50-352EC260B3DC}"/>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BBB3A777-5F98-CB46-A893-AE13233A226B}"/>
              </a:ext>
            </a:extLst>
          </p:cNvPr>
          <p:cNvSpPr>
            <a:spLocks noGrp="1"/>
          </p:cNvSpPr>
          <p:nvPr>
            <p:ph type="sldNum" sz="quarter" idx="11"/>
          </p:nvPr>
        </p:nvSpPr>
        <p:spPr/>
        <p:txBody>
          <a:bodyPr/>
          <a:lstStyle/>
          <a:p>
            <a:fld id="{59395FB3-9C97-154F-86B2-7E381B951268}" type="slidenum">
              <a:rPr lang="en-US" smtClean="0"/>
              <a:pPr/>
              <a:t>5</a:t>
            </a:fld>
            <a:endParaRPr lang="en-US" dirty="0"/>
          </a:p>
        </p:txBody>
      </p:sp>
      <p:pic>
        <p:nvPicPr>
          <p:cNvPr id="8" name="Picture 7">
            <a:extLst>
              <a:ext uri="{FF2B5EF4-FFF2-40B4-BE49-F238E27FC236}">
                <a16:creationId xmlns:a16="http://schemas.microsoft.com/office/drawing/2014/main" id="{996271B5-603A-EA49-AB63-0327B56D04E1}"/>
              </a:ext>
            </a:extLst>
          </p:cNvPr>
          <p:cNvPicPr>
            <a:picLocks noChangeAspect="1"/>
          </p:cNvPicPr>
          <p:nvPr/>
        </p:nvPicPr>
        <p:blipFill>
          <a:blip r:embed="rId3"/>
          <a:stretch>
            <a:fillRect/>
          </a:stretch>
        </p:blipFill>
        <p:spPr>
          <a:xfrm>
            <a:off x="9144000" y="2574925"/>
            <a:ext cx="8992577" cy="1316717"/>
          </a:xfrm>
          <a:prstGeom prst="rect">
            <a:avLst/>
          </a:prstGeom>
        </p:spPr>
      </p:pic>
      <p:pic>
        <p:nvPicPr>
          <p:cNvPr id="9" name="Picture 8">
            <a:extLst>
              <a:ext uri="{FF2B5EF4-FFF2-40B4-BE49-F238E27FC236}">
                <a16:creationId xmlns:a16="http://schemas.microsoft.com/office/drawing/2014/main" id="{C4774DAD-E853-EE42-A430-2558C3F74BBC}"/>
              </a:ext>
            </a:extLst>
          </p:cNvPr>
          <p:cNvPicPr>
            <a:picLocks noChangeAspect="1"/>
          </p:cNvPicPr>
          <p:nvPr/>
        </p:nvPicPr>
        <p:blipFill>
          <a:blip r:embed="rId4"/>
          <a:stretch>
            <a:fillRect/>
          </a:stretch>
        </p:blipFill>
        <p:spPr>
          <a:xfrm>
            <a:off x="8230577" y="8125970"/>
            <a:ext cx="9906000" cy="938351"/>
          </a:xfrm>
          <a:prstGeom prst="rect">
            <a:avLst/>
          </a:prstGeom>
        </p:spPr>
      </p:pic>
      <p:pic>
        <p:nvPicPr>
          <p:cNvPr id="10" name="Picture 9">
            <a:extLst>
              <a:ext uri="{FF2B5EF4-FFF2-40B4-BE49-F238E27FC236}">
                <a16:creationId xmlns:a16="http://schemas.microsoft.com/office/drawing/2014/main" id="{4E1A54CA-8C3D-5143-ABD1-D51DA0BF8F63}"/>
              </a:ext>
            </a:extLst>
          </p:cNvPr>
          <p:cNvPicPr>
            <a:picLocks noChangeAspect="1"/>
          </p:cNvPicPr>
          <p:nvPr/>
        </p:nvPicPr>
        <p:blipFill>
          <a:blip r:embed="rId5"/>
          <a:stretch>
            <a:fillRect/>
          </a:stretch>
        </p:blipFill>
        <p:spPr>
          <a:xfrm>
            <a:off x="8686800" y="5148262"/>
            <a:ext cx="9343292" cy="1108099"/>
          </a:xfrm>
          <a:prstGeom prst="rect">
            <a:avLst/>
          </a:prstGeom>
        </p:spPr>
      </p:pic>
    </p:spTree>
    <p:extLst>
      <p:ext uri="{BB962C8B-B14F-4D97-AF65-F5344CB8AC3E}">
        <p14:creationId xmlns:p14="http://schemas.microsoft.com/office/powerpoint/2010/main" val="389693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160B0-1FAF-4940-9D4A-EAFFCD20C39F}"/>
              </a:ext>
            </a:extLst>
          </p:cNvPr>
          <p:cNvSpPr>
            <a:spLocks noGrp="1"/>
          </p:cNvSpPr>
          <p:nvPr>
            <p:ph type="title"/>
          </p:nvPr>
        </p:nvSpPr>
        <p:spPr/>
        <p:txBody>
          <a:bodyPr/>
          <a:lstStyle/>
          <a:p>
            <a:r>
              <a:rPr lang="en-US" dirty="0"/>
              <a:t>Table structure</a:t>
            </a:r>
          </a:p>
        </p:txBody>
      </p:sp>
      <p:sp>
        <p:nvSpPr>
          <p:cNvPr id="3" name="Text Placeholder 2">
            <a:extLst>
              <a:ext uri="{FF2B5EF4-FFF2-40B4-BE49-F238E27FC236}">
                <a16:creationId xmlns:a16="http://schemas.microsoft.com/office/drawing/2014/main" id="{86E8650B-E5B4-3841-B429-2FD300A55686}"/>
              </a:ext>
            </a:extLst>
          </p:cNvPr>
          <p:cNvSpPr>
            <a:spLocks noGrp="1"/>
          </p:cNvSpPr>
          <p:nvPr>
            <p:ph type="body" sz="quarter" idx="13"/>
          </p:nvPr>
        </p:nvSpPr>
        <p:spPr/>
        <p:txBody>
          <a:bodyPr/>
          <a:lstStyle/>
          <a:p>
            <a:r>
              <a:rPr lang="en-US" dirty="0"/>
              <a:t>With table complexity, it is useful to give it more structural definition.</a:t>
            </a:r>
          </a:p>
          <a:p>
            <a:endParaRPr lang="en-US" dirty="0"/>
          </a:p>
          <a:p>
            <a:r>
              <a:rPr lang="en-US" dirty="0"/>
              <a:t>&lt;</a:t>
            </a:r>
            <a:r>
              <a:rPr lang="en-US" dirty="0" err="1"/>
              <a:t>thead</a:t>
            </a:r>
            <a:r>
              <a:rPr lang="en-US" dirty="0"/>
              <a:t>&gt;, &lt;</a:t>
            </a:r>
            <a:r>
              <a:rPr lang="en-US" dirty="0" err="1"/>
              <a:t>tbody</a:t>
            </a:r>
            <a:r>
              <a:rPr lang="en-US" dirty="0"/>
              <a:t>&gt; and &lt;</a:t>
            </a:r>
            <a:r>
              <a:rPr lang="en-US" dirty="0" err="1"/>
              <a:t>tfoot</a:t>
            </a:r>
            <a:r>
              <a:rPr lang="en-US" dirty="0"/>
              <a:t>&gt;</a:t>
            </a:r>
          </a:p>
          <a:p>
            <a:endParaRPr lang="en-US" dirty="0"/>
          </a:p>
          <a:p>
            <a:r>
              <a:rPr lang="en-US" dirty="0"/>
              <a:t>They do not give more semantics to the data</a:t>
            </a:r>
          </a:p>
          <a:p>
            <a:endParaRPr lang="en-US" dirty="0"/>
          </a:p>
          <a:p>
            <a:r>
              <a:rPr lang="en-US" dirty="0"/>
              <a:t>Useful for styling purpose, as they provide containers to different “sections” of the table</a:t>
            </a:r>
          </a:p>
        </p:txBody>
      </p:sp>
      <p:sp>
        <p:nvSpPr>
          <p:cNvPr id="4" name="Text Placeholder 3">
            <a:extLst>
              <a:ext uri="{FF2B5EF4-FFF2-40B4-BE49-F238E27FC236}">
                <a16:creationId xmlns:a16="http://schemas.microsoft.com/office/drawing/2014/main" id="{85811025-5094-1F47-85CF-C25617A91B22}"/>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D669923E-4ABA-2B41-8A26-C90B90BC8C9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E3E9F90F-5659-034F-BE1E-6D517BC69E58}"/>
              </a:ext>
            </a:extLst>
          </p:cNvPr>
          <p:cNvSpPr>
            <a:spLocks noGrp="1"/>
          </p:cNvSpPr>
          <p:nvPr>
            <p:ph type="sldNum" sz="quarter" idx="11"/>
          </p:nvPr>
        </p:nvSpPr>
        <p:spPr/>
        <p:txBody>
          <a:bodyPr/>
          <a:lstStyle/>
          <a:p>
            <a:fld id="{59395FB3-9C97-154F-86B2-7E381B951268}" type="slidenum">
              <a:rPr lang="en-US" smtClean="0"/>
              <a:pPr/>
              <a:t>50</a:t>
            </a:fld>
            <a:endParaRPr lang="en-US" dirty="0"/>
          </a:p>
        </p:txBody>
      </p:sp>
      <p:pic>
        <p:nvPicPr>
          <p:cNvPr id="7" name="Picture 6">
            <a:extLst>
              <a:ext uri="{FF2B5EF4-FFF2-40B4-BE49-F238E27FC236}">
                <a16:creationId xmlns:a16="http://schemas.microsoft.com/office/drawing/2014/main" id="{73BBA6CC-92FF-5440-99EF-800CB2589B0A}"/>
              </a:ext>
            </a:extLst>
          </p:cNvPr>
          <p:cNvPicPr>
            <a:picLocks noChangeAspect="1"/>
          </p:cNvPicPr>
          <p:nvPr/>
        </p:nvPicPr>
        <p:blipFill>
          <a:blip r:embed="rId2"/>
          <a:stretch>
            <a:fillRect/>
          </a:stretch>
        </p:blipFill>
        <p:spPr>
          <a:xfrm>
            <a:off x="11514629" y="1874857"/>
            <a:ext cx="4402741" cy="7422802"/>
          </a:xfrm>
          <a:prstGeom prst="rect">
            <a:avLst/>
          </a:prstGeom>
        </p:spPr>
      </p:pic>
    </p:spTree>
    <p:extLst>
      <p:ext uri="{BB962C8B-B14F-4D97-AF65-F5344CB8AC3E}">
        <p14:creationId xmlns:p14="http://schemas.microsoft.com/office/powerpoint/2010/main" val="2594715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FB77-C6BB-334F-A8BD-DF2D80EDB453}"/>
              </a:ext>
            </a:extLst>
          </p:cNvPr>
          <p:cNvSpPr>
            <a:spLocks noGrp="1"/>
          </p:cNvSpPr>
          <p:nvPr>
            <p:ph type="title"/>
          </p:nvPr>
        </p:nvSpPr>
        <p:spPr/>
        <p:txBody>
          <a:bodyPr/>
          <a:lstStyle/>
          <a:p>
            <a:r>
              <a:rPr lang="en-GB" dirty="0"/>
              <a:t>Let's add structure elements to our table.</a:t>
            </a:r>
            <a:endParaRPr lang="en-US" dirty="0"/>
          </a:p>
        </p:txBody>
      </p:sp>
      <p:sp>
        <p:nvSpPr>
          <p:cNvPr id="3" name="Text Placeholder 2">
            <a:extLst>
              <a:ext uri="{FF2B5EF4-FFF2-40B4-BE49-F238E27FC236}">
                <a16:creationId xmlns:a16="http://schemas.microsoft.com/office/drawing/2014/main" id="{1C976404-A720-3F48-8350-D230B97B89D9}"/>
              </a:ext>
            </a:extLst>
          </p:cNvPr>
          <p:cNvSpPr>
            <a:spLocks noGrp="1"/>
          </p:cNvSpPr>
          <p:nvPr>
            <p:ph type="body" sz="quarter" idx="13"/>
          </p:nvPr>
        </p:nvSpPr>
        <p:spPr/>
        <p:txBody>
          <a:bodyPr/>
          <a:lstStyle/>
          <a:p>
            <a:r>
              <a:rPr lang="en-US" dirty="0"/>
              <a:t>&lt;</a:t>
            </a:r>
            <a:r>
              <a:rPr lang="en-US" dirty="0" err="1"/>
              <a:t>thead</a:t>
            </a:r>
            <a:r>
              <a:rPr lang="en-US" dirty="0"/>
              <a:t>&gt;</a:t>
            </a:r>
          </a:p>
          <a:p>
            <a:endParaRPr lang="en-US" dirty="0"/>
          </a:p>
          <a:p>
            <a:r>
              <a:rPr lang="en-US" dirty="0"/>
              <a:t>&lt;</a:t>
            </a:r>
            <a:r>
              <a:rPr lang="en-US" dirty="0" err="1"/>
              <a:t>tbody</a:t>
            </a:r>
            <a:r>
              <a:rPr lang="en-US" dirty="0"/>
              <a:t>&gt;</a:t>
            </a:r>
          </a:p>
        </p:txBody>
      </p:sp>
      <p:sp>
        <p:nvSpPr>
          <p:cNvPr id="4" name="Text Placeholder 3">
            <a:extLst>
              <a:ext uri="{FF2B5EF4-FFF2-40B4-BE49-F238E27FC236}">
                <a16:creationId xmlns:a16="http://schemas.microsoft.com/office/drawing/2014/main" id="{C2A1FA89-FF8B-4A40-98CC-7C77D6EB5098}"/>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03528641-BE9B-B34A-83B5-5D682A8861C8}"/>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B9180CF7-B8B9-FB4B-8003-DDBEBC43D1D2}"/>
              </a:ext>
            </a:extLst>
          </p:cNvPr>
          <p:cNvSpPr>
            <a:spLocks noGrp="1"/>
          </p:cNvSpPr>
          <p:nvPr>
            <p:ph type="sldNum" sz="quarter" idx="11"/>
          </p:nvPr>
        </p:nvSpPr>
        <p:spPr/>
        <p:txBody>
          <a:bodyPr/>
          <a:lstStyle/>
          <a:p>
            <a:fld id="{59395FB3-9C97-154F-86B2-7E381B951268}" type="slidenum">
              <a:rPr lang="en-US" smtClean="0"/>
              <a:pPr/>
              <a:t>51</a:t>
            </a:fld>
            <a:endParaRPr lang="en-US" dirty="0"/>
          </a:p>
        </p:txBody>
      </p:sp>
    </p:spTree>
    <p:extLst>
      <p:ext uri="{BB962C8B-B14F-4D97-AF65-F5344CB8AC3E}">
        <p14:creationId xmlns:p14="http://schemas.microsoft.com/office/powerpoint/2010/main" val="1932237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3F04-C851-0649-85D9-9E4D68296530}"/>
              </a:ext>
            </a:extLst>
          </p:cNvPr>
          <p:cNvSpPr>
            <a:spLocks noGrp="1"/>
          </p:cNvSpPr>
          <p:nvPr>
            <p:ph type="title"/>
          </p:nvPr>
        </p:nvSpPr>
        <p:spPr/>
        <p:txBody>
          <a:bodyPr/>
          <a:lstStyle/>
          <a:p>
            <a:r>
              <a:rPr lang="en-US" dirty="0"/>
              <a:t>Tables</a:t>
            </a:r>
          </a:p>
        </p:txBody>
      </p:sp>
      <p:sp>
        <p:nvSpPr>
          <p:cNvPr id="3" name="Text Placeholder 2">
            <a:extLst>
              <a:ext uri="{FF2B5EF4-FFF2-40B4-BE49-F238E27FC236}">
                <a16:creationId xmlns:a16="http://schemas.microsoft.com/office/drawing/2014/main" id="{DC768A29-4F55-8F43-B7A2-320E7A675DE2}"/>
              </a:ext>
            </a:extLst>
          </p:cNvPr>
          <p:cNvSpPr>
            <a:spLocks noGrp="1"/>
          </p:cNvSpPr>
          <p:nvPr>
            <p:ph type="body" sz="quarter" idx="13"/>
          </p:nvPr>
        </p:nvSpPr>
        <p:spPr>
          <a:xfrm>
            <a:off x="457200" y="2574925"/>
            <a:ext cx="17373466" cy="6435725"/>
          </a:xfrm>
        </p:spPr>
        <p:txBody>
          <a:bodyPr/>
          <a:lstStyle/>
          <a:p>
            <a:r>
              <a:rPr lang="en-GB" dirty="0"/>
              <a:t>- &lt;caption&gt; - specifies the caption (or title) of a table</a:t>
            </a:r>
          </a:p>
          <a:p>
            <a:endParaRPr lang="en-GB" dirty="0"/>
          </a:p>
          <a:p>
            <a:r>
              <a:rPr lang="en-GB" dirty="0"/>
              <a:t>- &lt;</a:t>
            </a:r>
            <a:r>
              <a:rPr lang="en-GB" dirty="0" err="1"/>
              <a:t>thead</a:t>
            </a:r>
            <a:r>
              <a:rPr lang="en-GB" dirty="0"/>
              <a:t>&gt; - defines a set of rows defining the head of the columns of the table</a:t>
            </a:r>
          </a:p>
          <a:p>
            <a:endParaRPr lang="en-GB" dirty="0"/>
          </a:p>
          <a:p>
            <a:r>
              <a:rPr lang="en-GB" dirty="0"/>
              <a:t>- &lt;tr&gt; - defines a row of cells in a table</a:t>
            </a:r>
            <a:endParaRPr lang="en-US" dirty="0"/>
          </a:p>
          <a:p>
            <a:endParaRPr lang="en-GB" dirty="0"/>
          </a:p>
          <a:p>
            <a:r>
              <a:rPr lang="en-GB" dirty="0"/>
              <a:t>- &lt;</a:t>
            </a:r>
            <a:r>
              <a:rPr lang="en-GB" dirty="0" err="1"/>
              <a:t>th</a:t>
            </a:r>
            <a:r>
              <a:rPr lang="en-GB" dirty="0"/>
              <a:t>&gt; - defines a cell as header of a group of table cells.</a:t>
            </a:r>
            <a:br>
              <a:rPr lang="en-GB" dirty="0"/>
            </a:br>
            <a:endParaRPr lang="en-GB" dirty="0"/>
          </a:p>
          <a:p>
            <a:r>
              <a:rPr lang="en-GB" dirty="0"/>
              <a:t>- &lt;</a:t>
            </a:r>
            <a:r>
              <a:rPr lang="en-GB" dirty="0" err="1"/>
              <a:t>tbody</a:t>
            </a:r>
            <a:r>
              <a:rPr lang="en-GB" dirty="0"/>
              <a:t>&gt; - encapsulates a set of table rows, indicating that they comprise the body of the table</a:t>
            </a:r>
            <a:br>
              <a:rPr lang="en-GB" dirty="0"/>
            </a:br>
            <a:endParaRPr lang="en-GB" dirty="0"/>
          </a:p>
          <a:p>
            <a:r>
              <a:rPr lang="en-GB" dirty="0"/>
              <a:t>- &lt;td&gt; - defines a cell of a table that contains data</a:t>
            </a:r>
            <a:br>
              <a:rPr lang="en-GB" dirty="0"/>
            </a:br>
            <a:endParaRPr lang="en-GB" dirty="0"/>
          </a:p>
          <a:p>
            <a:r>
              <a:rPr lang="en-GB" dirty="0"/>
              <a:t>- &lt;</a:t>
            </a:r>
            <a:r>
              <a:rPr lang="en-GB" dirty="0" err="1"/>
              <a:t>tfoot</a:t>
            </a:r>
            <a:r>
              <a:rPr lang="en-GB" dirty="0"/>
              <a:t>&gt; - defines a set of rows summarizing the columns of the table</a:t>
            </a:r>
            <a:br>
              <a:rPr lang="en-GB" dirty="0"/>
            </a:br>
            <a:endParaRPr lang="en-GB" dirty="0"/>
          </a:p>
          <a:p>
            <a:br>
              <a:rPr lang="en-GB" dirty="0"/>
            </a:br>
            <a:endParaRPr lang="en-GB" dirty="0"/>
          </a:p>
          <a:p>
            <a:br>
              <a:rPr lang="en-GB" dirty="0"/>
            </a:br>
            <a:endParaRPr lang="en-GB" dirty="0"/>
          </a:p>
        </p:txBody>
      </p:sp>
      <p:sp>
        <p:nvSpPr>
          <p:cNvPr id="5" name="Footer Placeholder 4">
            <a:extLst>
              <a:ext uri="{FF2B5EF4-FFF2-40B4-BE49-F238E27FC236}">
                <a16:creationId xmlns:a16="http://schemas.microsoft.com/office/drawing/2014/main" id="{C2783016-7B51-5A4C-AE92-4EAD8AB614D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3A5A3B75-3E08-974C-8275-1647E893B67E}"/>
              </a:ext>
            </a:extLst>
          </p:cNvPr>
          <p:cNvSpPr>
            <a:spLocks noGrp="1"/>
          </p:cNvSpPr>
          <p:nvPr>
            <p:ph type="sldNum" sz="quarter" idx="11"/>
          </p:nvPr>
        </p:nvSpPr>
        <p:spPr/>
        <p:txBody>
          <a:bodyPr/>
          <a:lstStyle/>
          <a:p>
            <a:fld id="{59395FB3-9C97-154F-86B2-7E381B951268}" type="slidenum">
              <a:rPr lang="en-US" smtClean="0"/>
              <a:pPr/>
              <a:t>52</a:t>
            </a:fld>
            <a:endParaRPr lang="en-US" dirty="0"/>
          </a:p>
        </p:txBody>
      </p:sp>
    </p:spTree>
    <p:extLst>
      <p:ext uri="{BB962C8B-B14F-4D97-AF65-F5344CB8AC3E}">
        <p14:creationId xmlns:p14="http://schemas.microsoft.com/office/powerpoint/2010/main" val="2049647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Block/inline elements</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53</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2175057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DCD6E0-C722-3348-9B0C-CA0030B31011}"/>
              </a:ext>
            </a:extLst>
          </p:cNvPr>
          <p:cNvSpPr>
            <a:spLocks noGrp="1"/>
          </p:cNvSpPr>
          <p:nvPr>
            <p:ph type="title"/>
          </p:nvPr>
        </p:nvSpPr>
        <p:spPr/>
        <p:txBody>
          <a:bodyPr/>
          <a:lstStyle/>
          <a:p>
            <a:r>
              <a:rPr lang="en-US" dirty="0"/>
              <a:t>Block/inline</a:t>
            </a:r>
          </a:p>
        </p:txBody>
      </p:sp>
      <p:sp>
        <p:nvSpPr>
          <p:cNvPr id="7" name="Text Placeholder 6">
            <a:extLst>
              <a:ext uri="{FF2B5EF4-FFF2-40B4-BE49-F238E27FC236}">
                <a16:creationId xmlns:a16="http://schemas.microsoft.com/office/drawing/2014/main" id="{DEE28AFA-7082-AF40-9D41-DD8F0E629884}"/>
              </a:ext>
            </a:extLst>
          </p:cNvPr>
          <p:cNvSpPr>
            <a:spLocks noGrp="1"/>
          </p:cNvSpPr>
          <p:nvPr>
            <p:ph type="body" sz="quarter" idx="13"/>
          </p:nvPr>
        </p:nvSpPr>
        <p:spPr/>
        <p:txBody>
          <a:bodyPr/>
          <a:lstStyle/>
          <a:p>
            <a:r>
              <a:rPr lang="en-US" dirty="0"/>
              <a:t>Flow layout – a way how elements are displayed on the page</a:t>
            </a:r>
          </a:p>
          <a:p>
            <a:endParaRPr lang="en-US" dirty="0"/>
          </a:p>
          <a:p>
            <a:r>
              <a:rPr lang="en-US" dirty="0"/>
              <a:t>Block element – occupies entire horizontal space of its parent element</a:t>
            </a:r>
          </a:p>
          <a:p>
            <a:endParaRPr lang="en-US" dirty="0"/>
          </a:p>
          <a:p>
            <a:r>
              <a:rPr lang="en-US" dirty="0"/>
              <a:t>Inline element – occupy the space of their content only</a:t>
            </a:r>
          </a:p>
          <a:p>
            <a:endParaRPr lang="en-US" dirty="0"/>
          </a:p>
          <a:p>
            <a:r>
              <a:rPr lang="en-US" dirty="0"/>
              <a:t>&lt;div&gt;, &lt;p&gt; - most basic examples</a:t>
            </a:r>
          </a:p>
          <a:p>
            <a:endParaRPr lang="en-US" dirty="0"/>
          </a:p>
        </p:txBody>
      </p:sp>
      <p:sp>
        <p:nvSpPr>
          <p:cNvPr id="6" name="Text Placeholder 5">
            <a:extLst>
              <a:ext uri="{FF2B5EF4-FFF2-40B4-BE49-F238E27FC236}">
                <a16:creationId xmlns:a16="http://schemas.microsoft.com/office/drawing/2014/main" id="{101ED9B3-8C05-EA43-9818-57569F7057F0}"/>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881FBFF4-602F-4441-97AD-F03A309011B7}"/>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12453B00-8677-5349-8D3D-6E2368D1A16F}"/>
              </a:ext>
            </a:extLst>
          </p:cNvPr>
          <p:cNvSpPr>
            <a:spLocks noGrp="1"/>
          </p:cNvSpPr>
          <p:nvPr>
            <p:ph type="sldNum" sz="quarter" idx="11"/>
          </p:nvPr>
        </p:nvSpPr>
        <p:spPr/>
        <p:txBody>
          <a:bodyPr/>
          <a:lstStyle/>
          <a:p>
            <a:fld id="{59395FB3-9C97-154F-86B2-7E381B951268}" type="slidenum">
              <a:rPr lang="en-US" smtClean="0"/>
              <a:pPr/>
              <a:t>54</a:t>
            </a:fld>
            <a:endParaRPr lang="en-US" dirty="0"/>
          </a:p>
        </p:txBody>
      </p:sp>
      <p:pic>
        <p:nvPicPr>
          <p:cNvPr id="9" name="Picture 8">
            <a:extLst>
              <a:ext uri="{FF2B5EF4-FFF2-40B4-BE49-F238E27FC236}">
                <a16:creationId xmlns:a16="http://schemas.microsoft.com/office/drawing/2014/main" id="{1D09A3B0-2D17-6A47-9E89-84E27D2E42DA}"/>
              </a:ext>
            </a:extLst>
          </p:cNvPr>
          <p:cNvPicPr>
            <a:picLocks noChangeAspect="1"/>
          </p:cNvPicPr>
          <p:nvPr/>
        </p:nvPicPr>
        <p:blipFill>
          <a:blip r:embed="rId2"/>
          <a:stretch>
            <a:fillRect/>
          </a:stretch>
        </p:blipFill>
        <p:spPr>
          <a:xfrm>
            <a:off x="10775742" y="2174008"/>
            <a:ext cx="5880516" cy="3618779"/>
          </a:xfrm>
          <a:prstGeom prst="rect">
            <a:avLst/>
          </a:prstGeom>
        </p:spPr>
      </p:pic>
      <p:pic>
        <p:nvPicPr>
          <p:cNvPr id="10" name="Picture 9">
            <a:extLst>
              <a:ext uri="{FF2B5EF4-FFF2-40B4-BE49-F238E27FC236}">
                <a16:creationId xmlns:a16="http://schemas.microsoft.com/office/drawing/2014/main" id="{3CCBCD35-5CBF-FE4D-BAC7-FB69D48E2AC7}"/>
              </a:ext>
            </a:extLst>
          </p:cNvPr>
          <p:cNvPicPr>
            <a:picLocks noChangeAspect="1"/>
          </p:cNvPicPr>
          <p:nvPr/>
        </p:nvPicPr>
        <p:blipFill>
          <a:blip r:embed="rId3"/>
          <a:stretch>
            <a:fillRect/>
          </a:stretch>
        </p:blipFill>
        <p:spPr>
          <a:xfrm>
            <a:off x="6835515" y="7194131"/>
            <a:ext cx="9820743" cy="1402963"/>
          </a:xfrm>
          <a:prstGeom prst="rect">
            <a:avLst/>
          </a:prstGeom>
        </p:spPr>
      </p:pic>
    </p:spTree>
    <p:extLst>
      <p:ext uri="{BB962C8B-B14F-4D97-AF65-F5344CB8AC3E}">
        <p14:creationId xmlns:p14="http://schemas.microsoft.com/office/powerpoint/2010/main" val="1986194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3CA3-9219-DF4A-A53F-595830944FF4}"/>
              </a:ext>
            </a:extLst>
          </p:cNvPr>
          <p:cNvSpPr>
            <a:spLocks noGrp="1"/>
          </p:cNvSpPr>
          <p:nvPr>
            <p:ph type="title"/>
          </p:nvPr>
        </p:nvSpPr>
        <p:spPr/>
        <p:txBody>
          <a:bodyPr/>
          <a:lstStyle/>
          <a:p>
            <a:r>
              <a:rPr lang="en-US" dirty="0"/>
              <a:t>Block/inline elements</a:t>
            </a:r>
          </a:p>
        </p:txBody>
      </p:sp>
      <p:sp>
        <p:nvSpPr>
          <p:cNvPr id="3" name="Text Placeholder 2">
            <a:extLst>
              <a:ext uri="{FF2B5EF4-FFF2-40B4-BE49-F238E27FC236}">
                <a16:creationId xmlns:a16="http://schemas.microsoft.com/office/drawing/2014/main" id="{8AD41F30-C0CA-F249-BA3F-0964268353F0}"/>
              </a:ext>
            </a:extLst>
          </p:cNvPr>
          <p:cNvSpPr>
            <a:spLocks noGrp="1"/>
          </p:cNvSpPr>
          <p:nvPr>
            <p:ph type="body" sz="quarter" idx="13"/>
          </p:nvPr>
        </p:nvSpPr>
        <p:spPr/>
        <p:txBody>
          <a:bodyPr/>
          <a:lstStyle/>
          <a:p>
            <a:r>
              <a:rPr lang="en-US" i="1" dirty="0"/>
              <a:t>Block element </a:t>
            </a:r>
            <a:r>
              <a:rPr lang="en-US" dirty="0"/>
              <a:t>can contain multiple inline and/or block elements inside.</a:t>
            </a:r>
          </a:p>
          <a:p>
            <a:endParaRPr lang="en-US" dirty="0"/>
          </a:p>
          <a:p>
            <a:r>
              <a:rPr lang="en-US" i="1" dirty="0"/>
              <a:t>Inline elements </a:t>
            </a:r>
            <a:r>
              <a:rPr lang="en-US" dirty="0"/>
              <a:t>cannot contain block elements inside them.</a:t>
            </a:r>
          </a:p>
          <a:p>
            <a:endParaRPr lang="en-US" dirty="0"/>
          </a:p>
          <a:p>
            <a:r>
              <a:rPr lang="en-US" i="1" dirty="0"/>
              <a:t>Block elements </a:t>
            </a:r>
            <a:r>
              <a:rPr lang="en-US" dirty="0"/>
              <a:t>begin on new line, while </a:t>
            </a:r>
            <a:r>
              <a:rPr lang="en-US" i="1" dirty="0"/>
              <a:t>inline element </a:t>
            </a:r>
            <a:r>
              <a:rPr lang="en-US" dirty="0"/>
              <a:t>can begin anywhere in the line.</a:t>
            </a:r>
          </a:p>
          <a:p>
            <a:endParaRPr lang="en-US" dirty="0"/>
          </a:p>
          <a:p>
            <a:r>
              <a:rPr lang="en-US" dirty="0"/>
              <a:t>With CSS, visual presentation can be adapted. </a:t>
            </a:r>
            <a:r>
              <a:rPr lang="en-US" b="1" dirty="0"/>
              <a:t>But</a:t>
            </a:r>
            <a:r>
              <a:rPr lang="en-US" dirty="0"/>
              <a:t>, if we change “&lt;span&gt;” to be </a:t>
            </a:r>
            <a:r>
              <a:rPr lang="en-US" i="1" dirty="0"/>
              <a:t>block</a:t>
            </a:r>
            <a:r>
              <a:rPr lang="en-US" dirty="0"/>
              <a:t>, it still cannot have a block element inside.</a:t>
            </a:r>
          </a:p>
        </p:txBody>
      </p:sp>
      <p:sp>
        <p:nvSpPr>
          <p:cNvPr id="4" name="Text Placeholder 3">
            <a:extLst>
              <a:ext uri="{FF2B5EF4-FFF2-40B4-BE49-F238E27FC236}">
                <a16:creationId xmlns:a16="http://schemas.microsoft.com/office/drawing/2014/main" id="{2FAA8E2C-33FB-3440-984E-538472F765E6}"/>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EF04A31-64A9-144D-8915-C5E2D4D041C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FBA76244-4BC2-4145-A57A-AF2DF0A6AC91}"/>
              </a:ext>
            </a:extLst>
          </p:cNvPr>
          <p:cNvSpPr>
            <a:spLocks noGrp="1"/>
          </p:cNvSpPr>
          <p:nvPr>
            <p:ph type="sldNum" sz="quarter" idx="11"/>
          </p:nvPr>
        </p:nvSpPr>
        <p:spPr/>
        <p:txBody>
          <a:bodyPr/>
          <a:lstStyle/>
          <a:p>
            <a:fld id="{59395FB3-9C97-154F-86B2-7E381B951268}" type="slidenum">
              <a:rPr lang="en-US" smtClean="0"/>
              <a:pPr/>
              <a:t>55</a:t>
            </a:fld>
            <a:endParaRPr lang="en-US" dirty="0"/>
          </a:p>
        </p:txBody>
      </p:sp>
    </p:spTree>
    <p:extLst>
      <p:ext uri="{BB962C8B-B14F-4D97-AF65-F5344CB8AC3E}">
        <p14:creationId xmlns:p14="http://schemas.microsoft.com/office/powerpoint/2010/main" val="2767780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B5E3-FC36-9C41-A3ED-4B0271134220}"/>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3FE24D87-E119-9B4E-91C8-88880B986A51}"/>
              </a:ext>
            </a:extLst>
          </p:cNvPr>
          <p:cNvSpPr>
            <a:spLocks noGrp="1"/>
          </p:cNvSpPr>
          <p:nvPr>
            <p:ph type="body" sz="quarter" idx="12"/>
          </p:nvPr>
        </p:nvSpPr>
        <p:spPr/>
        <p:txBody>
          <a:bodyPr/>
          <a:lstStyle/>
          <a:p>
            <a:endParaRPr lang="en-US"/>
          </a:p>
        </p:txBody>
      </p:sp>
      <p:sp>
        <p:nvSpPr>
          <p:cNvPr id="4" name="Footer Placeholder 3">
            <a:extLst>
              <a:ext uri="{FF2B5EF4-FFF2-40B4-BE49-F238E27FC236}">
                <a16:creationId xmlns:a16="http://schemas.microsoft.com/office/drawing/2014/main" id="{4F9910EA-AA69-C147-910E-8C780A396EA6}"/>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12C80FF9-E5F3-B34C-9750-F255A526B6E5}"/>
              </a:ext>
            </a:extLst>
          </p:cNvPr>
          <p:cNvSpPr>
            <a:spLocks noGrp="1"/>
          </p:cNvSpPr>
          <p:nvPr>
            <p:ph type="sldNum" sz="quarter" idx="11"/>
          </p:nvPr>
        </p:nvSpPr>
        <p:spPr/>
        <p:txBody>
          <a:bodyPr/>
          <a:lstStyle/>
          <a:p>
            <a:fld id="{59395FB3-9C97-154F-86B2-7E381B951268}" type="slidenum">
              <a:rPr lang="en-US" smtClean="0"/>
              <a:pPr/>
              <a:t>56</a:t>
            </a:fld>
            <a:endParaRPr lang="en-US" dirty="0"/>
          </a:p>
        </p:txBody>
      </p:sp>
      <p:sp>
        <p:nvSpPr>
          <p:cNvPr id="6" name="Textfeld 8">
            <a:extLst>
              <a:ext uri="{FF2B5EF4-FFF2-40B4-BE49-F238E27FC236}">
                <a16:creationId xmlns:a16="http://schemas.microsoft.com/office/drawing/2014/main" id="{840CCC02-6C13-204C-BC54-F4112FF8D168}"/>
              </a:ext>
            </a:extLst>
          </p:cNvPr>
          <p:cNvSpPr txBox="1"/>
          <p:nvPr/>
        </p:nvSpPr>
        <p:spPr>
          <a:xfrm>
            <a:off x="457066" y="2575075"/>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hlinkClick r:id="rId2"/>
              </a:rPr>
              <a:t>https://developer.mozilla.org/en-US/docs/Learn/HTML/Introduction_to_HTML/HTML_text_fundamentals</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hlinkClick r:id="rId3"/>
              </a:rPr>
              <a:t>https://developer.mozilla.org/en-US/docs/Learn/HTML/Introduction_to_HTML/Advanced_text_formatting</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hlinkClick r:id="rId4"/>
              </a:rPr>
              <a:t>https://developer.mozilla.org/en-US/docs/Learn/HTML/Tables/Basics</a:t>
            </a:r>
            <a:endParaRPr lang="de-DE" sz="2800" kern="0" dirty="0">
              <a:solidFill>
                <a:schemeClr val="tx1">
                  <a:lumMod val="95000"/>
                  <a:lumOff val="5000"/>
                </a:schemeClr>
              </a:solidFill>
              <a:latin typeface="IBM Plex Sans" panose="020B0503050203000203" pitchFamily="34" charset="0"/>
            </a:endParaRPr>
          </a:p>
        </p:txBody>
      </p:sp>
      <p:pic>
        <p:nvPicPr>
          <p:cNvPr id="7" name="Grafik 24">
            <a:extLst>
              <a:ext uri="{FF2B5EF4-FFF2-40B4-BE49-F238E27FC236}">
                <a16:creationId xmlns:a16="http://schemas.microsoft.com/office/drawing/2014/main" id="{9153FAC0-0876-1041-9C28-E37A7B87E7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1972" y="3919116"/>
            <a:ext cx="5770530" cy="2458292"/>
          </a:xfrm>
          <a:prstGeom prst="rect">
            <a:avLst/>
          </a:prstGeom>
        </p:spPr>
      </p:pic>
    </p:spTree>
    <p:extLst>
      <p:ext uri="{BB962C8B-B14F-4D97-AF65-F5344CB8AC3E}">
        <p14:creationId xmlns:p14="http://schemas.microsoft.com/office/powerpoint/2010/main" val="990569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B198-9087-BF40-A816-8B11330FCA79}"/>
              </a:ext>
            </a:extLst>
          </p:cNvPr>
          <p:cNvSpPr>
            <a:spLocks noGrp="1"/>
          </p:cNvSpPr>
          <p:nvPr>
            <p:ph type="title"/>
          </p:nvPr>
        </p:nvSpPr>
        <p:spPr/>
        <p:txBody>
          <a:bodyPr/>
          <a:lstStyle/>
          <a:p>
            <a:r>
              <a:rPr lang="en-US" dirty="0"/>
              <a:t>Friday exercise</a:t>
            </a:r>
          </a:p>
        </p:txBody>
      </p:sp>
      <p:sp>
        <p:nvSpPr>
          <p:cNvPr id="4" name="Footer Placeholder 3">
            <a:extLst>
              <a:ext uri="{FF2B5EF4-FFF2-40B4-BE49-F238E27FC236}">
                <a16:creationId xmlns:a16="http://schemas.microsoft.com/office/drawing/2014/main" id="{6BEFB04F-8F7C-624A-85D3-32A111334681}"/>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D269F011-090A-2540-A3BF-5BBD73428585}"/>
              </a:ext>
            </a:extLst>
          </p:cNvPr>
          <p:cNvSpPr>
            <a:spLocks noGrp="1"/>
          </p:cNvSpPr>
          <p:nvPr>
            <p:ph type="sldNum" sz="quarter" idx="11"/>
          </p:nvPr>
        </p:nvSpPr>
        <p:spPr/>
        <p:txBody>
          <a:bodyPr/>
          <a:lstStyle/>
          <a:p>
            <a:fld id="{59395FB3-9C97-154F-86B2-7E381B951268}" type="slidenum">
              <a:rPr lang="en-US" smtClean="0"/>
              <a:pPr/>
              <a:t>57</a:t>
            </a:fld>
            <a:endParaRPr lang="en-US" dirty="0"/>
          </a:p>
        </p:txBody>
      </p:sp>
      <p:sp>
        <p:nvSpPr>
          <p:cNvPr id="6" name="Textfeld 8">
            <a:extLst>
              <a:ext uri="{FF2B5EF4-FFF2-40B4-BE49-F238E27FC236}">
                <a16:creationId xmlns:a16="http://schemas.microsoft.com/office/drawing/2014/main" id="{35A0EA38-8AA4-5649-8CDE-E84D6932AA74}"/>
              </a:ext>
            </a:extLst>
          </p:cNvPr>
          <p:cNvSpPr txBox="1"/>
          <p:nvPr/>
        </p:nvSpPr>
        <p:spPr>
          <a:xfrm>
            <a:off x="457066" y="2632871"/>
            <a:ext cx="17373600" cy="6435725"/>
          </a:xfrm>
          <a:prstGeom prst="rect">
            <a:avLst/>
          </a:prstGeom>
          <a:noFill/>
          <a:ln>
            <a:noFill/>
          </a:ln>
        </p:spPr>
        <p:txBody>
          <a:bodyPr wrap="square" lIns="0" tIns="0" rIns="0" bIns="0" rtlCol="0">
            <a:noAutofit/>
          </a:bodyPr>
          <a:lstStyle/>
          <a:p>
            <a:pPr marL="457200" lvl="0" indent="-457200" defTabSz="914400" fontAlgn="base">
              <a:spcAft>
                <a:spcPct val="0"/>
              </a:spcAft>
              <a:buClr>
                <a:schemeClr val="tx1"/>
              </a:buClr>
              <a:buSzPct val="90000"/>
              <a:buAutoNum type="arabicPeriod"/>
            </a:pPr>
            <a:r>
              <a:rPr lang="en-GB" sz="2400" dirty="0"/>
              <a:t>With everything covered so far structure HTML page with correct tags. </a:t>
            </a:r>
          </a:p>
          <a:p>
            <a:pPr lvl="1" defTabSz="914400" fontAlgn="base">
              <a:spcAft>
                <a:spcPct val="0"/>
              </a:spcAft>
              <a:buClr>
                <a:schemeClr val="tx1"/>
              </a:buClr>
              <a:buSzPct val="90000"/>
            </a:pPr>
            <a:r>
              <a:rPr lang="de-DE" sz="2400" kern="0" dirty="0">
                <a:solidFill>
                  <a:schemeClr val="tx1">
                    <a:lumMod val="95000"/>
                    <a:lumOff val="5000"/>
                  </a:schemeClr>
                </a:solidFill>
                <a:latin typeface="IBM Plex Sans" panose="020B0503050203000203" pitchFamily="34" charset="0"/>
                <a:hlinkClick r:id="rId2"/>
              </a:rPr>
              <a:t>https://github.com/mdn/learning-area/blob/master/html/introduction-to-html/html-text-formatting/text-start.html</a:t>
            </a:r>
            <a:endParaRPr lang="de-DE" sz="2400" kern="0" dirty="0">
              <a:solidFill>
                <a:schemeClr val="tx1">
                  <a:lumMod val="95000"/>
                  <a:lumOff val="5000"/>
                </a:schemeClr>
              </a:solidFill>
              <a:latin typeface="IBM Plex Sans" panose="020B0503050203000203" pitchFamily="34" charset="0"/>
            </a:endParaRPr>
          </a:p>
          <a:p>
            <a:pPr marL="342900" indent="-342900" defTabSz="914400" fontAlgn="base">
              <a:spcAft>
                <a:spcPct val="0"/>
              </a:spcAft>
              <a:buClr>
                <a:schemeClr val="tx1"/>
              </a:buClr>
              <a:buSzPct val="90000"/>
              <a:buFontTx/>
              <a:buChar char="-"/>
            </a:pPr>
            <a:endParaRPr lang="de-DE" sz="2400" kern="0" dirty="0">
              <a:solidFill>
                <a:schemeClr val="tx1">
                  <a:lumMod val="95000"/>
                  <a:lumOff val="5000"/>
                </a:schemeClr>
              </a:solidFill>
              <a:latin typeface="IBM Plex Sans" panose="020B0503050203000203" pitchFamily="34" charset="0"/>
            </a:endParaRPr>
          </a:p>
          <a:p>
            <a:pPr defTabSz="914400" fontAlgn="base">
              <a:spcAft>
                <a:spcPct val="0"/>
              </a:spcAft>
              <a:buClr>
                <a:schemeClr val="tx1"/>
              </a:buClr>
              <a:buSzPct val="90000"/>
            </a:pPr>
            <a:r>
              <a:rPr lang="de-DE" sz="2400" kern="0" dirty="0">
                <a:solidFill>
                  <a:schemeClr val="tx1">
                    <a:lumMod val="95000"/>
                    <a:lumOff val="5000"/>
                  </a:schemeClr>
                </a:solidFill>
                <a:latin typeface="IBM Plex Sans" panose="020B0503050203000203" pitchFamily="34" charset="0"/>
              </a:rPr>
              <a:t>2. </a:t>
            </a:r>
            <a:r>
              <a:rPr lang="en-GB" sz="2400" dirty="0"/>
              <a:t>Create following pages and add navigation between them:</a:t>
            </a:r>
            <a:br>
              <a:rPr lang="en-GB" sz="2400" dirty="0"/>
            </a:br>
            <a:r>
              <a:rPr lang="en-GB" sz="2400" dirty="0"/>
              <a:t>   </a:t>
            </a:r>
            <a:r>
              <a:rPr lang="en-GB" dirty="0"/>
              <a:t> - </a:t>
            </a:r>
            <a:r>
              <a:rPr lang="en-GB" sz="2400" dirty="0"/>
              <a:t>homepage </a:t>
            </a:r>
          </a:p>
          <a:p>
            <a:pPr defTabSz="914400" fontAlgn="base">
              <a:spcAft>
                <a:spcPct val="0"/>
              </a:spcAft>
              <a:buClr>
                <a:schemeClr val="tx1"/>
              </a:buClr>
              <a:buSzPct val="90000"/>
            </a:pPr>
            <a:r>
              <a:rPr lang="en-GB" sz="2400" dirty="0"/>
              <a:t>	- add some headings and paragraphs</a:t>
            </a:r>
            <a:br>
              <a:rPr lang="en-GB" sz="2400" dirty="0"/>
            </a:br>
            <a:r>
              <a:rPr lang="en-GB" sz="2400" dirty="0"/>
              <a:t>   </a:t>
            </a:r>
            <a:r>
              <a:rPr lang="en-GB" dirty="0"/>
              <a:t> - </a:t>
            </a:r>
            <a:r>
              <a:rPr lang="en-GB" sz="2400" dirty="0"/>
              <a:t>product list page </a:t>
            </a:r>
          </a:p>
          <a:p>
            <a:pPr defTabSz="914400" fontAlgn="base">
              <a:spcAft>
                <a:spcPct val="0"/>
              </a:spcAft>
              <a:buClr>
                <a:schemeClr val="tx1"/>
              </a:buClr>
              <a:buSzPct val="90000"/>
            </a:pPr>
            <a:r>
              <a:rPr lang="en-GB" sz="2400" dirty="0"/>
              <a:t>	- add a list of products with name and short description, and a link to product details page</a:t>
            </a:r>
            <a:br>
              <a:rPr lang="en-GB" sz="2400" dirty="0"/>
            </a:br>
            <a:r>
              <a:rPr lang="en-GB" sz="2400" dirty="0"/>
              <a:t>   </a:t>
            </a:r>
            <a:r>
              <a:rPr lang="en-GB" dirty="0"/>
              <a:t> - </a:t>
            </a:r>
            <a:r>
              <a:rPr lang="en-GB" sz="2400" dirty="0"/>
              <a:t>product details page </a:t>
            </a:r>
          </a:p>
          <a:p>
            <a:pPr defTabSz="914400" fontAlgn="base">
              <a:spcAft>
                <a:spcPct val="0"/>
              </a:spcAft>
              <a:buClr>
                <a:schemeClr val="tx1"/>
              </a:buClr>
              <a:buSzPct val="90000"/>
            </a:pPr>
            <a:r>
              <a:rPr lang="en-GB" sz="2400" dirty="0"/>
              <a:t>	- add a product name and some description,</a:t>
            </a:r>
          </a:p>
          <a:p>
            <a:pPr defTabSz="914400" fontAlgn="base">
              <a:spcAft>
                <a:spcPct val="0"/>
              </a:spcAft>
              <a:buClr>
                <a:schemeClr val="tx1"/>
              </a:buClr>
              <a:buSzPct val="90000"/>
            </a:pPr>
            <a:r>
              <a:rPr lang="en-GB" sz="2400" dirty="0"/>
              <a:t>	- add the table with detailed information</a:t>
            </a:r>
            <a:endParaRPr lang="de-DE" sz="2400" kern="0" dirty="0">
              <a:solidFill>
                <a:schemeClr val="tx1">
                  <a:lumMod val="95000"/>
                  <a:lumOff val="5000"/>
                </a:schemeClr>
              </a:solidFill>
              <a:latin typeface="IBM Plex Sans" panose="020B0503050203000203" pitchFamily="34" charset="0"/>
            </a:endParaRPr>
          </a:p>
        </p:txBody>
      </p:sp>
    </p:spTree>
    <p:extLst>
      <p:ext uri="{BB962C8B-B14F-4D97-AF65-F5344CB8AC3E}">
        <p14:creationId xmlns:p14="http://schemas.microsoft.com/office/powerpoint/2010/main" val="417425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HTML Fundamentals</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6</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978435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HTML Fundamentals</a:t>
            </a:r>
          </a:p>
        </p:txBody>
      </p:sp>
      <p:sp>
        <p:nvSpPr>
          <p:cNvPr id="9" name="Text Placeholder 8">
            <a:extLst>
              <a:ext uri="{FF2B5EF4-FFF2-40B4-BE49-F238E27FC236}">
                <a16:creationId xmlns:a16="http://schemas.microsoft.com/office/drawing/2014/main" id="{E4441D92-5E69-5643-9F7B-247CB6BF6F1E}"/>
              </a:ext>
            </a:extLst>
          </p:cNvPr>
          <p:cNvSpPr>
            <a:spLocks noGrp="1"/>
          </p:cNvSpPr>
          <p:nvPr>
            <p:ph type="body" sz="quarter" idx="13"/>
          </p:nvPr>
        </p:nvSpPr>
        <p:spPr/>
        <p:txBody>
          <a:bodyPr/>
          <a:lstStyle/>
          <a:p>
            <a:r>
              <a:rPr lang="en-US" dirty="0"/>
              <a:t>HTML’s main job is to give text structure and meaning (aka semantics), so that browser can display it correctly.</a:t>
            </a:r>
          </a:p>
        </p:txBody>
      </p:sp>
      <p:sp>
        <p:nvSpPr>
          <p:cNvPr id="8" name="Text Placeholder 7">
            <a:extLst>
              <a:ext uri="{FF2B5EF4-FFF2-40B4-BE49-F238E27FC236}">
                <a16:creationId xmlns:a16="http://schemas.microsoft.com/office/drawing/2014/main" id="{0DAF13F3-D619-6947-95E1-85F082858BCC}"/>
              </a:ext>
            </a:extLst>
          </p:cNvPr>
          <p:cNvSpPr>
            <a:spLocks noGrp="1"/>
          </p:cNvSpPr>
          <p:nvPr>
            <p:ph type="body" sz="quarter" idx="12"/>
          </p:nvPr>
        </p:nvSpPr>
        <p:spPr/>
        <p:txBody>
          <a:bodyPr/>
          <a:lstStyle/>
          <a:p>
            <a:endParaRPr lang="en-US"/>
          </a:p>
        </p:txBody>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2503349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Headings and paragraphs</a:t>
            </a:r>
          </a:p>
        </p:txBody>
      </p:sp>
      <p:sp>
        <p:nvSpPr>
          <p:cNvPr id="9" name="Picture Placeholder 8">
            <a:extLst>
              <a:ext uri="{FF2B5EF4-FFF2-40B4-BE49-F238E27FC236}">
                <a16:creationId xmlns:a16="http://schemas.microsoft.com/office/drawing/2014/main" id="{E2734D59-6FB8-694A-942D-13B6D8A47EC0}"/>
              </a:ext>
            </a:extLst>
          </p:cNvPr>
          <p:cNvSpPr>
            <a:spLocks noGrp="1"/>
          </p:cNvSpPr>
          <p:nvPr>
            <p:ph type="pic" sz="quarter" idx="14"/>
          </p:nvPr>
        </p:nvSpPr>
        <p:spPr/>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63683" y="2632871"/>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Most </a:t>
            </a:r>
            <a:r>
              <a:rPr lang="de-DE" sz="2800" kern="0" dirty="0" err="1">
                <a:solidFill>
                  <a:schemeClr val="tx1">
                    <a:lumMod val="95000"/>
                    <a:lumOff val="5000"/>
                  </a:schemeClr>
                </a:solidFill>
                <a:latin typeface="IBM Plex Sans" panose="020B0503050203000203" pitchFamily="34" charset="0"/>
              </a:rPr>
              <a:t>structured</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text</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consists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of</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headings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and</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paragraphs</a:t>
            </a:r>
            <a:r>
              <a:rPr lang="de-DE" sz="2800" kern="0" dirty="0">
                <a:solidFill>
                  <a:schemeClr val="tx1">
                    <a:lumMod val="95000"/>
                    <a:lumOff val="5000"/>
                  </a:schemeClr>
                </a:solidFill>
                <a:latin typeface="IBM Plex Sans" panose="020B0503050203000203" pitchFamily="34" charset="0"/>
              </a:rPr>
              <a:t>, like </a:t>
            </a:r>
            <a:r>
              <a:rPr lang="de-DE" sz="2800" kern="0" dirty="0" err="1">
                <a:solidFill>
                  <a:schemeClr val="tx1">
                    <a:lumMod val="95000"/>
                    <a:lumOff val="5000"/>
                  </a:schemeClr>
                </a:solidFill>
                <a:latin typeface="IBM Plex Sans" panose="020B0503050203000203" pitchFamily="34" charset="0"/>
              </a:rPr>
              <a:t>when</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you‘re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reading</a:t>
            </a:r>
            <a:r>
              <a:rPr lang="de-DE" sz="2800" kern="0" dirty="0">
                <a:solidFill>
                  <a:schemeClr val="tx1">
                    <a:lumMod val="95000"/>
                    <a:lumOff val="5000"/>
                  </a:schemeClr>
                </a:solidFill>
                <a:latin typeface="IBM Plex Sans" panose="020B0503050203000203" pitchFamily="34" charset="0"/>
              </a:rPr>
              <a:t> a </a:t>
            </a:r>
            <a:r>
              <a:rPr lang="de-DE" sz="2800" kern="0" dirty="0" err="1">
                <a:solidFill>
                  <a:schemeClr val="tx1">
                    <a:lumMod val="95000"/>
                    <a:lumOff val="5000"/>
                  </a:schemeClr>
                </a:solidFill>
                <a:latin typeface="IBM Plex Sans" panose="020B0503050203000203" pitchFamily="34" charset="0"/>
              </a:rPr>
              <a:t>book</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Structured </a:t>
            </a:r>
            <a:r>
              <a:rPr lang="de-DE" sz="2800" kern="0" dirty="0" err="1">
                <a:solidFill>
                  <a:schemeClr val="tx1">
                    <a:lumMod val="95000"/>
                    <a:lumOff val="5000"/>
                  </a:schemeClr>
                </a:solidFill>
                <a:latin typeface="IBM Plex Sans" panose="020B0503050203000203" pitchFamily="34" charset="0"/>
              </a:rPr>
              <a:t>content</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makes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the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reading</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experience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easier</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err="1">
                <a:solidFill>
                  <a:schemeClr val="tx1">
                    <a:lumMod val="95000"/>
                    <a:lumOff val="5000"/>
                  </a:schemeClr>
                </a:solidFill>
                <a:latin typeface="IBM Plex Sans" panose="020B0503050203000203" pitchFamily="34" charset="0"/>
              </a:rPr>
              <a:t>Each</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paragraph</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has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to</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be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wrapped</a:t>
            </a:r>
            <a:r>
              <a:rPr lang="de-DE" sz="2800" kern="0" dirty="0">
                <a:solidFill>
                  <a:schemeClr val="tx1">
                    <a:lumMod val="95000"/>
                    <a:lumOff val="5000"/>
                  </a:schemeClr>
                </a:solidFill>
                <a:latin typeface="IBM Plex Sans" panose="020B0503050203000203" pitchFamily="34" charset="0"/>
              </a:rPr>
              <a:t> in a „&lt;p&gt;“ </a:t>
            </a:r>
            <a:r>
              <a:rPr lang="de-DE" sz="2800" kern="0" dirty="0" err="1">
                <a:solidFill>
                  <a:schemeClr val="tx1">
                    <a:lumMod val="95000"/>
                    <a:lumOff val="5000"/>
                  </a:schemeClr>
                </a:solidFill>
                <a:latin typeface="IBM Plex Sans" panose="020B0503050203000203" pitchFamily="34" charset="0"/>
              </a:rPr>
              <a:t>element</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err="1">
                <a:solidFill>
                  <a:schemeClr val="tx1">
                    <a:lumMod val="95000"/>
                    <a:lumOff val="5000"/>
                  </a:schemeClr>
                </a:solidFill>
                <a:latin typeface="IBM Plex Sans" panose="020B0503050203000203" pitchFamily="34" charset="0"/>
              </a:rPr>
              <a:t>Each</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heading</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has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to</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be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wrapped</a:t>
            </a:r>
            <a:r>
              <a:rPr lang="de-DE" sz="2800" kern="0" dirty="0">
                <a:solidFill>
                  <a:schemeClr val="tx1">
                    <a:lumMod val="95000"/>
                    <a:lumOff val="5000"/>
                  </a:schemeClr>
                </a:solidFill>
                <a:latin typeface="IBM Plex Sans" panose="020B0503050203000203" pitchFamily="34" charset="0"/>
              </a:rPr>
              <a:t> in a </a:t>
            </a:r>
            <a:r>
              <a:rPr lang="de-DE" sz="2800" kern="0" dirty="0" err="1">
                <a:solidFill>
                  <a:schemeClr val="tx1">
                    <a:lumMod val="95000"/>
                    <a:lumOff val="5000"/>
                  </a:schemeClr>
                </a:solidFill>
                <a:latin typeface="IBM Plex Sans" panose="020B0503050203000203" pitchFamily="34" charset="0"/>
              </a:rPr>
              <a:t>heading</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element</a:t>
            </a:r>
            <a:endParaRPr lang="de-DE" sz="2800" kern="0" dirty="0">
              <a:solidFill>
                <a:schemeClr val="tx1">
                  <a:lumMod val="95000"/>
                  <a:lumOff val="5000"/>
                </a:schemeClr>
              </a:solidFill>
              <a:latin typeface="IBM Plex Sans" panose="020B0503050203000203" pitchFamily="34" charset="0"/>
            </a:endParaRPr>
          </a:p>
        </p:txBody>
      </p:sp>
      <p:pic>
        <p:nvPicPr>
          <p:cNvPr id="3" name="Picture 2">
            <a:extLst>
              <a:ext uri="{FF2B5EF4-FFF2-40B4-BE49-F238E27FC236}">
                <a16:creationId xmlns:a16="http://schemas.microsoft.com/office/drawing/2014/main" id="{A1F36818-642B-B143-BCBC-FA471CAAF088}"/>
              </a:ext>
            </a:extLst>
          </p:cNvPr>
          <p:cNvPicPr>
            <a:picLocks noChangeAspect="1"/>
          </p:cNvPicPr>
          <p:nvPr/>
        </p:nvPicPr>
        <p:blipFill>
          <a:blip r:embed="rId2"/>
          <a:stretch>
            <a:fillRect/>
          </a:stretch>
        </p:blipFill>
        <p:spPr>
          <a:xfrm>
            <a:off x="10373193" y="2116800"/>
            <a:ext cx="6150964" cy="1734887"/>
          </a:xfrm>
          <a:prstGeom prst="rect">
            <a:avLst/>
          </a:prstGeom>
        </p:spPr>
      </p:pic>
      <p:pic>
        <p:nvPicPr>
          <p:cNvPr id="7" name="Picture 6">
            <a:extLst>
              <a:ext uri="{FF2B5EF4-FFF2-40B4-BE49-F238E27FC236}">
                <a16:creationId xmlns:a16="http://schemas.microsoft.com/office/drawing/2014/main" id="{587911C9-6B25-F444-A28D-DFDCB15428D1}"/>
              </a:ext>
            </a:extLst>
          </p:cNvPr>
          <p:cNvPicPr>
            <a:picLocks noChangeAspect="1"/>
          </p:cNvPicPr>
          <p:nvPr/>
        </p:nvPicPr>
        <p:blipFill>
          <a:blip r:embed="rId3"/>
          <a:stretch>
            <a:fillRect/>
          </a:stretch>
        </p:blipFill>
        <p:spPr>
          <a:xfrm>
            <a:off x="9753600" y="5065392"/>
            <a:ext cx="7924800" cy="1570681"/>
          </a:xfrm>
          <a:prstGeom prst="rect">
            <a:avLst/>
          </a:prstGeom>
        </p:spPr>
      </p:pic>
    </p:spTree>
    <p:extLst>
      <p:ext uri="{BB962C8B-B14F-4D97-AF65-F5344CB8AC3E}">
        <p14:creationId xmlns:p14="http://schemas.microsoft.com/office/powerpoint/2010/main" val="165746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Headings</a:t>
            </a:r>
          </a:p>
        </p:txBody>
      </p:sp>
      <p:sp>
        <p:nvSpPr>
          <p:cNvPr id="9" name="Picture Placeholder 8">
            <a:extLst>
              <a:ext uri="{FF2B5EF4-FFF2-40B4-BE49-F238E27FC236}">
                <a16:creationId xmlns:a16="http://schemas.microsoft.com/office/drawing/2014/main" id="{E2734D59-6FB8-694A-942D-13B6D8A47EC0}"/>
              </a:ext>
            </a:extLst>
          </p:cNvPr>
          <p:cNvSpPr>
            <a:spLocks noGrp="1"/>
          </p:cNvSpPr>
          <p:nvPr>
            <p:ph type="pic" sz="quarter" idx="14"/>
          </p:nvPr>
        </p:nvSpPr>
        <p:spPr/>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63683" y="2632871"/>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de-DE" sz="2800" kern="0" dirty="0" err="1">
                <a:solidFill>
                  <a:schemeClr val="tx1">
                    <a:lumMod val="95000"/>
                    <a:lumOff val="5000"/>
                  </a:schemeClr>
                </a:solidFill>
                <a:latin typeface="IBM Plex Sans" panose="020B0503050203000203" pitchFamily="34" charset="0"/>
              </a:rPr>
              <a:t>There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are</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six</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types</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of</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heading</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elements</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&lt;h1&gt; - </a:t>
            </a:r>
            <a:r>
              <a:rPr lang="de-DE" sz="2800" kern="0" dirty="0" err="1">
                <a:solidFill>
                  <a:schemeClr val="tx1">
                    <a:lumMod val="95000"/>
                    <a:lumOff val="5000"/>
                  </a:schemeClr>
                </a:solidFill>
                <a:latin typeface="IBM Plex Sans" panose="020B0503050203000203" pitchFamily="34" charset="0"/>
              </a:rPr>
              <a:t>main</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heading</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&lt;h2&gt; - </a:t>
            </a:r>
            <a:r>
              <a:rPr lang="de-DE" sz="2800" kern="0" dirty="0" err="1">
                <a:solidFill>
                  <a:schemeClr val="tx1">
                    <a:lumMod val="95000"/>
                    <a:lumOff val="5000"/>
                  </a:schemeClr>
                </a:solidFill>
                <a:latin typeface="IBM Plex Sans" panose="020B0503050203000203" pitchFamily="34" charset="0"/>
              </a:rPr>
              <a:t>subheading</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&lt;h3&gt; - sub-</a:t>
            </a:r>
            <a:r>
              <a:rPr lang="de-DE" sz="2800" kern="0" dirty="0" err="1">
                <a:solidFill>
                  <a:schemeClr val="tx1">
                    <a:lumMod val="95000"/>
                    <a:lumOff val="5000"/>
                  </a:schemeClr>
                </a:solidFill>
                <a:latin typeface="IBM Plex Sans" panose="020B0503050203000203" pitchFamily="34" charset="0"/>
              </a:rPr>
              <a:t>subheading</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&lt;h4&gt; - … </a:t>
            </a:r>
            <a:r>
              <a:rPr lang="de-DE" sz="2800" kern="0" dirty="0" err="1">
                <a:solidFill>
                  <a:schemeClr val="tx1">
                    <a:lumMod val="95000"/>
                    <a:lumOff val="5000"/>
                  </a:schemeClr>
                </a:solidFill>
                <a:latin typeface="IBM Plex Sans" panose="020B0503050203000203" pitchFamily="34" charset="0"/>
              </a:rPr>
              <a:t>and</a:t>
            </a:r>
            <a:r>
              <a:rPr lang="de-DE" sz="2800" kern="0" dirty="0">
                <a:solidFill>
                  <a:schemeClr val="tx1">
                    <a:lumMod val="95000"/>
                    <a:lumOff val="5000"/>
                  </a:schemeClr>
                </a:solidFill>
                <a:latin typeface="IBM Plex Sans" panose="020B0503050203000203" pitchFamily="34" charset="0"/>
              </a:rPr>
              <a:t> so on</a:t>
            </a: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&lt;h5&gt;</a:t>
            </a: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	&lt;h6&gt;</a:t>
            </a:r>
          </a:p>
        </p:txBody>
      </p:sp>
      <p:pic>
        <p:nvPicPr>
          <p:cNvPr id="3" name="Picture 2">
            <a:extLst>
              <a:ext uri="{FF2B5EF4-FFF2-40B4-BE49-F238E27FC236}">
                <a16:creationId xmlns:a16="http://schemas.microsoft.com/office/drawing/2014/main" id="{A1F36818-642B-B143-BCBC-FA471CAAF088}"/>
              </a:ext>
            </a:extLst>
          </p:cNvPr>
          <p:cNvPicPr>
            <a:picLocks noChangeAspect="1"/>
          </p:cNvPicPr>
          <p:nvPr/>
        </p:nvPicPr>
        <p:blipFill>
          <a:blip r:embed="rId2"/>
          <a:stretch>
            <a:fillRect/>
          </a:stretch>
        </p:blipFill>
        <p:spPr>
          <a:xfrm>
            <a:off x="10373193" y="2116800"/>
            <a:ext cx="6150964" cy="1734887"/>
          </a:xfrm>
          <a:prstGeom prst="rect">
            <a:avLst/>
          </a:prstGeom>
        </p:spPr>
      </p:pic>
      <p:pic>
        <p:nvPicPr>
          <p:cNvPr id="7" name="Picture 6">
            <a:extLst>
              <a:ext uri="{FF2B5EF4-FFF2-40B4-BE49-F238E27FC236}">
                <a16:creationId xmlns:a16="http://schemas.microsoft.com/office/drawing/2014/main" id="{587911C9-6B25-F444-A28D-DFDCB15428D1}"/>
              </a:ext>
            </a:extLst>
          </p:cNvPr>
          <p:cNvPicPr>
            <a:picLocks noChangeAspect="1"/>
          </p:cNvPicPr>
          <p:nvPr/>
        </p:nvPicPr>
        <p:blipFill>
          <a:blip r:embed="rId3"/>
          <a:stretch>
            <a:fillRect/>
          </a:stretch>
        </p:blipFill>
        <p:spPr>
          <a:xfrm>
            <a:off x="9753600" y="5065392"/>
            <a:ext cx="7924800" cy="1570681"/>
          </a:xfrm>
          <a:prstGeom prst="rect">
            <a:avLst/>
          </a:prstGeom>
        </p:spPr>
      </p:pic>
    </p:spTree>
    <p:extLst>
      <p:ext uri="{BB962C8B-B14F-4D97-AF65-F5344CB8AC3E}">
        <p14:creationId xmlns:p14="http://schemas.microsoft.com/office/powerpoint/2010/main" val="2005427778"/>
      </p:ext>
    </p:extLst>
  </p:cSld>
  <p:clrMapOvr>
    <a:masterClrMapping/>
  </p:clrMapOvr>
</p:sld>
</file>

<file path=ppt/theme/theme1.xml><?xml version="1.0" encoding="utf-8"?>
<a:theme xmlns:a="http://schemas.openxmlformats.org/drawingml/2006/main" name="IBM 2019 Master template (black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72000" tIns="72000" rIns="72000" bIns="72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39700B1B-504B-F041-A025-0A7822F09061}"/>
    </a:ext>
  </a:extLst>
</a:theme>
</file>

<file path=ppt/theme/theme2.xml><?xml version="1.0" encoding="utf-8"?>
<a:theme xmlns:a="http://schemas.openxmlformats.org/drawingml/2006/main" name="IBM 2019 Master template (blu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99D29BA-02AD-194B-9347-CD32F0128EFD}"/>
    </a:ext>
  </a:extLst>
</a:theme>
</file>

<file path=ppt/theme/theme3.xml><?xml version="1.0" encoding="utf-8"?>
<a:theme xmlns:a="http://schemas.openxmlformats.org/drawingml/2006/main" name="IBM 2019 Master template (whit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bg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accent2"/>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43231AE-FF1B-EA41-86ED-230B4150C97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26918</TotalTime>
  <Words>2990</Words>
  <Application>Microsoft Macintosh PowerPoint</Application>
  <PresentationFormat>Custom</PresentationFormat>
  <Paragraphs>567</Paragraphs>
  <Slides>57</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57</vt:i4>
      </vt:variant>
    </vt:vector>
  </HeadingPairs>
  <TitlesOfParts>
    <vt:vector size="67" baseType="lpstr">
      <vt:lpstr>.AppleSystemUIFont</vt:lpstr>
      <vt:lpstr>Arial</vt:lpstr>
      <vt:lpstr>HelvNeue Light for IBM</vt:lpstr>
      <vt:lpstr>IBM Plex Sans</vt:lpstr>
      <vt:lpstr>IBM Plex Sans Regular</vt:lpstr>
      <vt:lpstr>System Font Regular</vt:lpstr>
      <vt:lpstr>Wingdings</vt:lpstr>
      <vt:lpstr>IBM 2019 Master template (black background)</vt:lpstr>
      <vt:lpstr>IBM 2019 Master template (blue background)</vt:lpstr>
      <vt:lpstr>IBM 2019 Master template (white background)</vt:lpstr>
      <vt:lpstr>ecx.io Frontend Bootcamp — Introduction to HTML: Part 2 23.06.2021.</vt:lpstr>
      <vt:lpstr>Agenda</vt:lpstr>
      <vt:lpstr>Recap of Friday Exercise</vt:lpstr>
      <vt:lpstr>Friday exercise</vt:lpstr>
      <vt:lpstr>Viewport meta tag</vt:lpstr>
      <vt:lpstr>HTML Fundamentals</vt:lpstr>
      <vt:lpstr>HTML Fundamentals</vt:lpstr>
      <vt:lpstr>Headings and paragraphs</vt:lpstr>
      <vt:lpstr>Headings</vt:lpstr>
      <vt:lpstr>Headings – usage notes</vt:lpstr>
      <vt:lpstr>Headings – example</vt:lpstr>
      <vt:lpstr>Why do we need the structure?</vt:lpstr>
      <vt:lpstr>Exercises</vt:lpstr>
      <vt:lpstr>Text formatting</vt:lpstr>
      <vt:lpstr>Emphasizing and importance</vt:lpstr>
      <vt:lpstr>Emphasizing and importance</vt:lpstr>
      <vt:lpstr>Quotations</vt:lpstr>
      <vt:lpstr>Abbreviations</vt:lpstr>
      <vt:lpstr>Contact details</vt:lpstr>
      <vt:lpstr>Superscript / subscript</vt:lpstr>
      <vt:lpstr>Rendering the code</vt:lpstr>
      <vt:lpstr>Date and time</vt:lpstr>
      <vt:lpstr>Exercises</vt:lpstr>
      <vt:lpstr>Hyperlinks</vt:lpstr>
      <vt:lpstr>Hyperlinks</vt:lpstr>
      <vt:lpstr>Hyperlinks</vt:lpstr>
      <vt:lpstr>Hyperlinks</vt:lpstr>
      <vt:lpstr>Hyperlinks – document fragments</vt:lpstr>
      <vt:lpstr>Email links</vt:lpstr>
      <vt:lpstr>Phone links</vt:lpstr>
      <vt:lpstr>Exercises</vt:lpstr>
      <vt:lpstr>Layouts</vt:lpstr>
      <vt:lpstr>Lists</vt:lpstr>
      <vt:lpstr>Unordered list</vt:lpstr>
      <vt:lpstr>Ordered list</vt:lpstr>
      <vt:lpstr>Ordered list</vt:lpstr>
      <vt:lpstr>Description list</vt:lpstr>
      <vt:lpstr>Exercises</vt:lpstr>
      <vt:lpstr>Tables</vt:lpstr>
      <vt:lpstr>Tables</vt:lpstr>
      <vt:lpstr>Tables</vt:lpstr>
      <vt:lpstr>When not to use a table?</vt:lpstr>
      <vt:lpstr>Let’s create our first table</vt:lpstr>
      <vt:lpstr>Table headers</vt:lpstr>
      <vt:lpstr>Let’s add a header row to our table! </vt:lpstr>
      <vt:lpstr>Cell spanning</vt:lpstr>
      <vt:lpstr>Let’s create our full weekly schedule</vt:lpstr>
      <vt:lpstr>Table caption</vt:lpstr>
      <vt:lpstr>Let’s add a caption to our weekly schedule</vt:lpstr>
      <vt:lpstr>Table structure</vt:lpstr>
      <vt:lpstr>Let's add structure elements to our table.</vt:lpstr>
      <vt:lpstr>Tables</vt:lpstr>
      <vt:lpstr>Block/inline elements</vt:lpstr>
      <vt:lpstr>Block/inline</vt:lpstr>
      <vt:lpstr>Block/inline elements</vt:lpstr>
      <vt:lpstr>References</vt:lpstr>
      <vt:lpstr>Friday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ecx.io Frontend Bootcamp — Name of client company Workstream or date</dc:title>
  <dc:creator>Mario Perokovic - ecxio</dc:creator>
  <cp:lastModifiedBy>Mario Perokovic - ecxio</cp:lastModifiedBy>
  <cp:revision>65</cp:revision>
  <cp:lastPrinted>2019-11-28T09:46:16Z</cp:lastPrinted>
  <dcterms:created xsi:type="dcterms:W3CDTF">2021-04-20T12:14:04Z</dcterms:created>
  <dcterms:modified xsi:type="dcterms:W3CDTF">2021-06-23T10:30:39Z</dcterms:modified>
</cp:coreProperties>
</file>